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9" r:id="rId3"/>
  </p:sldMasterIdLst>
  <p:notesMasterIdLst>
    <p:notesMasterId r:id="rId43"/>
  </p:notesMasterIdLst>
  <p:sldIdLst>
    <p:sldId id="256" r:id="rId4"/>
    <p:sldId id="1673" r:id="rId5"/>
    <p:sldId id="1670" r:id="rId6"/>
    <p:sldId id="1566" r:id="rId7"/>
    <p:sldId id="1565" r:id="rId8"/>
    <p:sldId id="1570" r:id="rId9"/>
    <p:sldId id="1572" r:id="rId10"/>
    <p:sldId id="1573" r:id="rId11"/>
    <p:sldId id="1574" r:id="rId12"/>
    <p:sldId id="1578" r:id="rId13"/>
    <p:sldId id="1584" r:id="rId14"/>
    <p:sldId id="1580" r:id="rId15"/>
    <p:sldId id="1663" r:id="rId16"/>
    <p:sldId id="1610" r:id="rId17"/>
    <p:sldId id="1701" r:id="rId18"/>
    <p:sldId id="1695" r:id="rId19"/>
    <p:sldId id="1675" r:id="rId20"/>
    <p:sldId id="1684" r:id="rId21"/>
    <p:sldId id="1691" r:id="rId22"/>
    <p:sldId id="1696" r:id="rId23"/>
    <p:sldId id="1697" r:id="rId24"/>
    <p:sldId id="1708" r:id="rId25"/>
    <p:sldId id="1715" r:id="rId26"/>
    <p:sldId id="1706" r:id="rId27"/>
    <p:sldId id="1709" r:id="rId28"/>
    <p:sldId id="1710" r:id="rId29"/>
    <p:sldId id="1719" r:id="rId30"/>
    <p:sldId id="1705" r:id="rId31"/>
    <p:sldId id="1711" r:id="rId32"/>
    <p:sldId id="1713" r:id="rId33"/>
    <p:sldId id="1717" r:id="rId34"/>
    <p:sldId id="1724" r:id="rId35"/>
    <p:sldId id="1718" r:id="rId36"/>
    <p:sldId id="1720" r:id="rId37"/>
    <p:sldId id="1721" r:id="rId38"/>
    <p:sldId id="1722" r:id="rId39"/>
    <p:sldId id="1723" r:id="rId40"/>
    <p:sldId id="1702" r:id="rId41"/>
    <p:sldId id="1699" r:id="rId4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000"/>
    <a:srgbClr val="846C28"/>
    <a:srgbClr val="008E40"/>
    <a:srgbClr val="007A37"/>
    <a:srgbClr val="0092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85" autoAdjust="0"/>
    <p:restoredTop sz="94660"/>
  </p:normalViewPr>
  <p:slideViewPr>
    <p:cSldViewPr>
      <p:cViewPr varScale="1">
        <p:scale>
          <a:sx n="110" d="100"/>
          <a:sy n="110" d="100"/>
        </p:scale>
        <p:origin x="1362"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7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49C4F-8284-4755-AFBF-A6216F86A2F1}" type="doc">
      <dgm:prSet loTypeId="urn:microsoft.com/office/officeart/2005/8/layout/chart3" loCatId="cycle" qsTypeId="urn:microsoft.com/office/officeart/2005/8/quickstyle/simple1" qsCatId="simple" csTypeId="urn:microsoft.com/office/officeart/2005/8/colors/colorful4" csCatId="colorful" phldr="1"/>
      <dgm:spPr/>
    </dgm:pt>
    <dgm:pt modelId="{3247D6E1-8320-49C7-86F5-5ACEDE05DAA4}">
      <dgm:prSet phldrT="[Text]"/>
      <dgm:spPr/>
      <dgm:t>
        <a:bodyPr/>
        <a:lstStyle/>
        <a:p>
          <a:r>
            <a:rPr lang="en-US" dirty="0">
              <a:solidFill>
                <a:schemeClr val="bg1">
                  <a:lumMod val="50000"/>
                </a:schemeClr>
              </a:solidFill>
            </a:rPr>
            <a:t>Process</a:t>
          </a:r>
        </a:p>
      </dgm:t>
    </dgm:pt>
    <dgm:pt modelId="{930E756B-D5D6-411D-BC46-D22B6342ABF2}" type="parTrans" cxnId="{5F29B278-CAD6-46F3-BF89-038C8CFFD7D7}">
      <dgm:prSet/>
      <dgm:spPr/>
      <dgm:t>
        <a:bodyPr/>
        <a:lstStyle/>
        <a:p>
          <a:endParaRPr lang="en-US">
            <a:solidFill>
              <a:schemeClr val="bg1">
                <a:lumMod val="50000"/>
              </a:schemeClr>
            </a:solidFill>
          </a:endParaRPr>
        </a:p>
      </dgm:t>
    </dgm:pt>
    <dgm:pt modelId="{CDBA75CD-82CE-4456-9A4E-80EBB589F3C2}" type="sibTrans" cxnId="{5F29B278-CAD6-46F3-BF89-038C8CFFD7D7}">
      <dgm:prSet/>
      <dgm:spPr/>
      <dgm:t>
        <a:bodyPr/>
        <a:lstStyle/>
        <a:p>
          <a:endParaRPr lang="en-US">
            <a:solidFill>
              <a:schemeClr val="bg1">
                <a:lumMod val="50000"/>
              </a:schemeClr>
            </a:solidFill>
          </a:endParaRPr>
        </a:p>
      </dgm:t>
    </dgm:pt>
    <dgm:pt modelId="{176E799F-F598-4719-BED5-479F6B8CF59D}">
      <dgm:prSet phldrT="[Text]"/>
      <dgm:spPr/>
      <dgm:t>
        <a:bodyPr/>
        <a:lstStyle/>
        <a:p>
          <a:r>
            <a:rPr lang="en-US" dirty="0">
              <a:solidFill>
                <a:schemeClr val="bg1">
                  <a:lumMod val="50000"/>
                </a:schemeClr>
              </a:solidFill>
            </a:rPr>
            <a:t>Tools (algos, IDEs, workbench)</a:t>
          </a:r>
        </a:p>
      </dgm:t>
    </dgm:pt>
    <dgm:pt modelId="{24666467-9031-49E3-AD9F-0910E3BCFBE1}" type="parTrans" cxnId="{84238A4A-0232-4332-BF3D-64FA4D7EEF5A}">
      <dgm:prSet/>
      <dgm:spPr/>
      <dgm:t>
        <a:bodyPr/>
        <a:lstStyle/>
        <a:p>
          <a:endParaRPr lang="en-US">
            <a:solidFill>
              <a:schemeClr val="bg1">
                <a:lumMod val="50000"/>
              </a:schemeClr>
            </a:solidFill>
          </a:endParaRPr>
        </a:p>
      </dgm:t>
    </dgm:pt>
    <dgm:pt modelId="{BB3B99E7-1525-4990-B5FD-BD19D8F3EA3D}" type="sibTrans" cxnId="{84238A4A-0232-4332-BF3D-64FA4D7EEF5A}">
      <dgm:prSet/>
      <dgm:spPr/>
      <dgm:t>
        <a:bodyPr/>
        <a:lstStyle/>
        <a:p>
          <a:endParaRPr lang="en-US">
            <a:solidFill>
              <a:schemeClr val="bg1">
                <a:lumMod val="50000"/>
              </a:schemeClr>
            </a:solidFill>
          </a:endParaRPr>
        </a:p>
      </dgm:t>
    </dgm:pt>
    <dgm:pt modelId="{03F82801-1A3A-4B76-B817-5AFF5B29342B}">
      <dgm:prSet phldrT="[Text]"/>
      <dgm:spPr/>
      <dgm:t>
        <a:bodyPr/>
        <a:lstStyle/>
        <a:p>
          <a:r>
            <a:rPr lang="en-US" dirty="0">
              <a:solidFill>
                <a:schemeClr val="bg1">
                  <a:lumMod val="50000"/>
                </a:schemeClr>
              </a:solidFill>
            </a:rPr>
            <a:t>Platform (compute, storage, ...)</a:t>
          </a:r>
        </a:p>
      </dgm:t>
    </dgm:pt>
    <dgm:pt modelId="{4389008B-06F0-4649-A57F-5665EE1C3AB1}" type="parTrans" cxnId="{D8C66947-9127-49A7-9C76-F593557004AB}">
      <dgm:prSet/>
      <dgm:spPr/>
      <dgm:t>
        <a:bodyPr/>
        <a:lstStyle/>
        <a:p>
          <a:endParaRPr lang="en-US">
            <a:solidFill>
              <a:schemeClr val="bg1">
                <a:lumMod val="50000"/>
              </a:schemeClr>
            </a:solidFill>
          </a:endParaRPr>
        </a:p>
      </dgm:t>
    </dgm:pt>
    <dgm:pt modelId="{E701C894-6E88-4407-8FDD-655D3C184F60}" type="sibTrans" cxnId="{D8C66947-9127-49A7-9C76-F593557004AB}">
      <dgm:prSet/>
      <dgm:spPr/>
      <dgm:t>
        <a:bodyPr/>
        <a:lstStyle/>
        <a:p>
          <a:endParaRPr lang="en-US">
            <a:solidFill>
              <a:schemeClr val="bg1">
                <a:lumMod val="50000"/>
              </a:schemeClr>
            </a:solidFill>
          </a:endParaRPr>
        </a:p>
      </dgm:t>
    </dgm:pt>
    <dgm:pt modelId="{CA937DCF-456D-44BD-BCD4-37D41DE3C555}" type="pres">
      <dgm:prSet presAssocID="{DB449C4F-8284-4755-AFBF-A6216F86A2F1}" presName="compositeShape" presStyleCnt="0">
        <dgm:presLayoutVars>
          <dgm:chMax val="7"/>
          <dgm:dir/>
          <dgm:resizeHandles val="exact"/>
        </dgm:presLayoutVars>
      </dgm:prSet>
      <dgm:spPr/>
    </dgm:pt>
    <dgm:pt modelId="{B137AC2A-FEA4-4BF4-9CB8-80BD81C8F974}" type="pres">
      <dgm:prSet presAssocID="{DB449C4F-8284-4755-AFBF-A6216F86A2F1}" presName="wedge1" presStyleLbl="node1" presStyleIdx="0" presStyleCnt="3" custLinFactNeighborX="489" custLinFactNeighborY="170"/>
      <dgm:spPr/>
    </dgm:pt>
    <dgm:pt modelId="{CC554FC4-8B1C-4038-841B-373240AA70D7}" type="pres">
      <dgm:prSet presAssocID="{DB449C4F-8284-4755-AFBF-A6216F86A2F1}" presName="wedge1Tx" presStyleLbl="node1" presStyleIdx="0" presStyleCnt="3">
        <dgm:presLayoutVars>
          <dgm:chMax val="0"/>
          <dgm:chPref val="0"/>
          <dgm:bulletEnabled val="1"/>
        </dgm:presLayoutVars>
      </dgm:prSet>
      <dgm:spPr/>
    </dgm:pt>
    <dgm:pt modelId="{F6ED2263-C625-43D7-B47A-FC04E8A76877}" type="pres">
      <dgm:prSet presAssocID="{DB449C4F-8284-4755-AFBF-A6216F86A2F1}" presName="wedge2" presStyleLbl="node1" presStyleIdx="1" presStyleCnt="3"/>
      <dgm:spPr/>
    </dgm:pt>
    <dgm:pt modelId="{A237F50F-176A-44C8-9F5A-FBB71BEF8464}" type="pres">
      <dgm:prSet presAssocID="{DB449C4F-8284-4755-AFBF-A6216F86A2F1}" presName="wedge2Tx" presStyleLbl="node1" presStyleIdx="1" presStyleCnt="3">
        <dgm:presLayoutVars>
          <dgm:chMax val="0"/>
          <dgm:chPref val="0"/>
          <dgm:bulletEnabled val="1"/>
        </dgm:presLayoutVars>
      </dgm:prSet>
      <dgm:spPr/>
    </dgm:pt>
    <dgm:pt modelId="{7CDA394A-3733-4484-A137-E3868D695785}" type="pres">
      <dgm:prSet presAssocID="{DB449C4F-8284-4755-AFBF-A6216F86A2F1}" presName="wedge3" presStyleLbl="node1" presStyleIdx="2" presStyleCnt="3"/>
      <dgm:spPr/>
    </dgm:pt>
    <dgm:pt modelId="{88A9AE55-CFF4-471F-BEAA-4F6070993896}" type="pres">
      <dgm:prSet presAssocID="{DB449C4F-8284-4755-AFBF-A6216F86A2F1}" presName="wedge3Tx" presStyleLbl="node1" presStyleIdx="2" presStyleCnt="3">
        <dgm:presLayoutVars>
          <dgm:chMax val="0"/>
          <dgm:chPref val="0"/>
          <dgm:bulletEnabled val="1"/>
        </dgm:presLayoutVars>
      </dgm:prSet>
      <dgm:spPr/>
    </dgm:pt>
  </dgm:ptLst>
  <dgm:cxnLst>
    <dgm:cxn modelId="{9F318703-AFED-4EF0-A6AB-8085DDD73A2F}" type="presOf" srcId="{DB449C4F-8284-4755-AFBF-A6216F86A2F1}" destId="{CA937DCF-456D-44BD-BCD4-37D41DE3C555}" srcOrd="0" destOrd="0" presId="urn:microsoft.com/office/officeart/2005/8/layout/chart3"/>
    <dgm:cxn modelId="{2530EC15-575D-4319-BE89-AEBA5339F015}" type="presOf" srcId="{3247D6E1-8320-49C7-86F5-5ACEDE05DAA4}" destId="{B137AC2A-FEA4-4BF4-9CB8-80BD81C8F974}" srcOrd="0" destOrd="0" presId="urn:microsoft.com/office/officeart/2005/8/layout/chart3"/>
    <dgm:cxn modelId="{251E1C3A-CFAF-4D32-B55D-5100B01C454A}" type="presOf" srcId="{176E799F-F598-4719-BED5-479F6B8CF59D}" destId="{A237F50F-176A-44C8-9F5A-FBB71BEF8464}" srcOrd="1" destOrd="0" presId="urn:microsoft.com/office/officeart/2005/8/layout/chart3"/>
    <dgm:cxn modelId="{D8C66947-9127-49A7-9C76-F593557004AB}" srcId="{DB449C4F-8284-4755-AFBF-A6216F86A2F1}" destId="{03F82801-1A3A-4B76-B817-5AFF5B29342B}" srcOrd="2" destOrd="0" parTransId="{4389008B-06F0-4649-A57F-5665EE1C3AB1}" sibTransId="{E701C894-6E88-4407-8FDD-655D3C184F60}"/>
    <dgm:cxn modelId="{BDAB7548-95CB-4834-A579-08A758C6142E}" type="presOf" srcId="{3247D6E1-8320-49C7-86F5-5ACEDE05DAA4}" destId="{CC554FC4-8B1C-4038-841B-373240AA70D7}" srcOrd="1" destOrd="0" presId="urn:microsoft.com/office/officeart/2005/8/layout/chart3"/>
    <dgm:cxn modelId="{84238A4A-0232-4332-BF3D-64FA4D7EEF5A}" srcId="{DB449C4F-8284-4755-AFBF-A6216F86A2F1}" destId="{176E799F-F598-4719-BED5-479F6B8CF59D}" srcOrd="1" destOrd="0" parTransId="{24666467-9031-49E3-AD9F-0910E3BCFBE1}" sibTransId="{BB3B99E7-1525-4990-B5FD-BD19D8F3EA3D}"/>
    <dgm:cxn modelId="{5F29B278-CAD6-46F3-BF89-038C8CFFD7D7}" srcId="{DB449C4F-8284-4755-AFBF-A6216F86A2F1}" destId="{3247D6E1-8320-49C7-86F5-5ACEDE05DAA4}" srcOrd="0" destOrd="0" parTransId="{930E756B-D5D6-411D-BC46-D22B6342ABF2}" sibTransId="{CDBA75CD-82CE-4456-9A4E-80EBB589F3C2}"/>
    <dgm:cxn modelId="{2C49507A-0B0B-4908-B2CB-9E13B0F370E9}" type="presOf" srcId="{176E799F-F598-4719-BED5-479F6B8CF59D}" destId="{F6ED2263-C625-43D7-B47A-FC04E8A76877}" srcOrd="0" destOrd="0" presId="urn:microsoft.com/office/officeart/2005/8/layout/chart3"/>
    <dgm:cxn modelId="{E5386B89-3303-41FD-A5B8-19367873E599}" type="presOf" srcId="{03F82801-1A3A-4B76-B817-5AFF5B29342B}" destId="{7CDA394A-3733-4484-A137-E3868D695785}" srcOrd="0" destOrd="0" presId="urn:microsoft.com/office/officeart/2005/8/layout/chart3"/>
    <dgm:cxn modelId="{847CE9B5-25C3-48C7-9873-A8DB4A15EBFF}" type="presOf" srcId="{03F82801-1A3A-4B76-B817-5AFF5B29342B}" destId="{88A9AE55-CFF4-471F-BEAA-4F6070993896}" srcOrd="1" destOrd="0" presId="urn:microsoft.com/office/officeart/2005/8/layout/chart3"/>
    <dgm:cxn modelId="{285E7F7A-FF0F-4421-A60D-9621B6B0A645}" type="presParOf" srcId="{CA937DCF-456D-44BD-BCD4-37D41DE3C555}" destId="{B137AC2A-FEA4-4BF4-9CB8-80BD81C8F974}" srcOrd="0" destOrd="0" presId="urn:microsoft.com/office/officeart/2005/8/layout/chart3"/>
    <dgm:cxn modelId="{5A6014A9-BC80-44A8-A9D8-85E59C38E176}" type="presParOf" srcId="{CA937DCF-456D-44BD-BCD4-37D41DE3C555}" destId="{CC554FC4-8B1C-4038-841B-373240AA70D7}" srcOrd="1" destOrd="0" presId="urn:microsoft.com/office/officeart/2005/8/layout/chart3"/>
    <dgm:cxn modelId="{A20DC717-566D-4B84-9F56-7C96A5126A39}" type="presParOf" srcId="{CA937DCF-456D-44BD-BCD4-37D41DE3C555}" destId="{F6ED2263-C625-43D7-B47A-FC04E8A76877}" srcOrd="2" destOrd="0" presId="urn:microsoft.com/office/officeart/2005/8/layout/chart3"/>
    <dgm:cxn modelId="{E68904FF-9A6A-4AB5-8509-526CA8A55648}" type="presParOf" srcId="{CA937DCF-456D-44BD-BCD4-37D41DE3C555}" destId="{A237F50F-176A-44C8-9F5A-FBB71BEF8464}" srcOrd="3" destOrd="0" presId="urn:microsoft.com/office/officeart/2005/8/layout/chart3"/>
    <dgm:cxn modelId="{954D5C86-3A98-4D47-ADC2-99D5456D255D}" type="presParOf" srcId="{CA937DCF-456D-44BD-BCD4-37D41DE3C555}" destId="{7CDA394A-3733-4484-A137-E3868D695785}" srcOrd="4" destOrd="0" presId="urn:microsoft.com/office/officeart/2005/8/layout/chart3"/>
    <dgm:cxn modelId="{E62C27D5-5997-4F1B-9B36-B557FD205FCE}" type="presParOf" srcId="{CA937DCF-456D-44BD-BCD4-37D41DE3C555}" destId="{88A9AE55-CFF4-471F-BEAA-4F6070993896}"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ABA5E-8CC6-4D23-AE47-A018D65FD968}" type="doc">
      <dgm:prSet loTypeId="urn:microsoft.com/office/officeart/2008/layout/VerticalCurvedList" loCatId="list" qsTypeId="urn:microsoft.com/office/officeart/2005/8/quickstyle/3d1" qsCatId="3D" csTypeId="urn:microsoft.com/office/officeart/2005/8/colors/accent5_2" csCatId="accent5" phldr="1"/>
      <dgm:spPr/>
      <dgm:t>
        <a:bodyPr/>
        <a:lstStyle/>
        <a:p>
          <a:endParaRPr lang="en-US"/>
        </a:p>
      </dgm:t>
    </dgm:pt>
    <dgm:pt modelId="{C5331499-B1A4-43D3-A345-30A83B6E582A}">
      <dgm:prSet phldrT="[Text]" custT="1"/>
      <dgm:spPr>
        <a:solidFill>
          <a:schemeClr val="accent1">
            <a:lumMod val="75000"/>
          </a:schemeClr>
        </a:solidFill>
      </dgm:spPr>
      <dgm:t>
        <a:bodyPr/>
        <a:lstStyle/>
        <a:p>
          <a:r>
            <a:rPr lang="en-US" sz="1200" dirty="0">
              <a:latin typeface="+mj-lt"/>
            </a:rPr>
            <a:t>Organization</a:t>
          </a:r>
        </a:p>
      </dgm:t>
    </dgm:pt>
    <dgm:pt modelId="{33651C6C-422D-4A35-9D97-74909E3A608D}" type="parTrans" cxnId="{DA88983C-9501-43A6-ABCD-68E210B42F5C}">
      <dgm:prSet/>
      <dgm:spPr/>
      <dgm:t>
        <a:bodyPr/>
        <a:lstStyle/>
        <a:p>
          <a:endParaRPr lang="en-US" sz="1200">
            <a:solidFill>
              <a:schemeClr val="bg2">
                <a:lumMod val="10000"/>
              </a:schemeClr>
            </a:solidFill>
            <a:latin typeface="+mj-lt"/>
          </a:endParaRPr>
        </a:p>
      </dgm:t>
    </dgm:pt>
    <dgm:pt modelId="{3BB14009-7FFF-4A7C-9023-0D98C7FB32D8}" type="sibTrans" cxnId="{DA88983C-9501-43A6-ABCD-68E210B42F5C}">
      <dgm:prSet/>
      <dgm:spPr/>
      <dgm:t>
        <a:bodyPr/>
        <a:lstStyle/>
        <a:p>
          <a:endParaRPr lang="en-US" sz="1200">
            <a:solidFill>
              <a:schemeClr val="bg2">
                <a:lumMod val="10000"/>
              </a:schemeClr>
            </a:solidFill>
            <a:latin typeface="+mj-lt"/>
          </a:endParaRPr>
        </a:p>
      </dgm:t>
    </dgm:pt>
    <dgm:pt modelId="{5CA89D67-E683-4FC7-97E3-198E6E936951}">
      <dgm:prSet custT="1"/>
      <dgm:spPr>
        <a:solidFill>
          <a:schemeClr val="accent1">
            <a:lumMod val="75000"/>
          </a:schemeClr>
        </a:solidFill>
      </dgm:spPr>
      <dgm:t>
        <a:bodyPr/>
        <a:lstStyle/>
        <a:p>
          <a:r>
            <a:rPr lang="en-US" sz="1200" dirty="0">
              <a:latin typeface="+mj-lt"/>
            </a:rPr>
            <a:t>Collaboration</a:t>
          </a:r>
        </a:p>
      </dgm:t>
    </dgm:pt>
    <dgm:pt modelId="{2E249499-19BC-466F-A5EB-0D64CF50EF6F}" type="parTrans" cxnId="{C9BE5EC1-5ED2-4C09-8E24-BB05BE6301F0}">
      <dgm:prSet/>
      <dgm:spPr/>
      <dgm:t>
        <a:bodyPr/>
        <a:lstStyle/>
        <a:p>
          <a:endParaRPr lang="en-US" sz="1200">
            <a:solidFill>
              <a:schemeClr val="bg2">
                <a:lumMod val="10000"/>
              </a:schemeClr>
            </a:solidFill>
            <a:latin typeface="+mj-lt"/>
          </a:endParaRPr>
        </a:p>
      </dgm:t>
    </dgm:pt>
    <dgm:pt modelId="{92420D3F-69F1-4ABE-9902-710B40B1B238}" type="sibTrans" cxnId="{C9BE5EC1-5ED2-4C09-8E24-BB05BE6301F0}">
      <dgm:prSet/>
      <dgm:spPr/>
      <dgm:t>
        <a:bodyPr/>
        <a:lstStyle/>
        <a:p>
          <a:endParaRPr lang="en-US" sz="1200">
            <a:solidFill>
              <a:schemeClr val="bg2">
                <a:lumMod val="10000"/>
              </a:schemeClr>
            </a:solidFill>
            <a:latin typeface="+mj-lt"/>
          </a:endParaRPr>
        </a:p>
      </dgm:t>
    </dgm:pt>
    <dgm:pt modelId="{1D9D44E9-B4C8-40D9-9B67-8442FD50C9B1}">
      <dgm:prSet custT="1"/>
      <dgm:spPr>
        <a:solidFill>
          <a:schemeClr val="accent1">
            <a:lumMod val="75000"/>
          </a:schemeClr>
        </a:solidFill>
      </dgm:spPr>
      <dgm:t>
        <a:bodyPr/>
        <a:lstStyle/>
        <a:p>
          <a:r>
            <a:rPr lang="en-US" sz="1200" dirty="0">
              <a:latin typeface="+mj-lt"/>
            </a:rPr>
            <a:t>Quality</a:t>
          </a:r>
        </a:p>
      </dgm:t>
    </dgm:pt>
    <dgm:pt modelId="{D707E314-2EA5-426E-A930-4018C5802B87}" type="parTrans" cxnId="{C4C3FD49-6836-4B36-B68C-05AF783BBF9A}">
      <dgm:prSet/>
      <dgm:spPr/>
      <dgm:t>
        <a:bodyPr/>
        <a:lstStyle/>
        <a:p>
          <a:endParaRPr lang="en-US" sz="1200">
            <a:solidFill>
              <a:schemeClr val="bg2">
                <a:lumMod val="10000"/>
              </a:schemeClr>
            </a:solidFill>
            <a:latin typeface="+mj-lt"/>
          </a:endParaRPr>
        </a:p>
      </dgm:t>
    </dgm:pt>
    <dgm:pt modelId="{0E8B7732-6B88-442A-A4C2-9736081A595B}" type="sibTrans" cxnId="{C4C3FD49-6836-4B36-B68C-05AF783BBF9A}">
      <dgm:prSet/>
      <dgm:spPr/>
      <dgm:t>
        <a:bodyPr/>
        <a:lstStyle/>
        <a:p>
          <a:endParaRPr lang="en-US" sz="1200">
            <a:solidFill>
              <a:schemeClr val="bg2">
                <a:lumMod val="10000"/>
              </a:schemeClr>
            </a:solidFill>
            <a:latin typeface="+mj-lt"/>
          </a:endParaRPr>
        </a:p>
      </dgm:t>
    </dgm:pt>
    <dgm:pt modelId="{B0CF7AB8-42BB-4A51-B4BD-773B1802A354}">
      <dgm:prSet custT="1"/>
      <dgm:spPr>
        <a:solidFill>
          <a:schemeClr val="accent1">
            <a:lumMod val="75000"/>
          </a:schemeClr>
        </a:solidFill>
      </dgm:spPr>
      <dgm:t>
        <a:bodyPr/>
        <a:lstStyle/>
        <a:p>
          <a:r>
            <a:rPr lang="en-US" sz="1200" dirty="0">
              <a:latin typeface="+mj-lt"/>
            </a:rPr>
            <a:t>Knowledge Accumulation</a:t>
          </a:r>
        </a:p>
      </dgm:t>
    </dgm:pt>
    <dgm:pt modelId="{F8875274-7E14-4D12-AB9C-BD4D92163BBE}" type="parTrans" cxnId="{0C770BE7-6A7C-40F7-9F82-0D637F6D068C}">
      <dgm:prSet/>
      <dgm:spPr/>
      <dgm:t>
        <a:bodyPr/>
        <a:lstStyle/>
        <a:p>
          <a:endParaRPr lang="en-US" sz="1200">
            <a:solidFill>
              <a:schemeClr val="bg2">
                <a:lumMod val="10000"/>
              </a:schemeClr>
            </a:solidFill>
            <a:latin typeface="+mj-lt"/>
          </a:endParaRPr>
        </a:p>
      </dgm:t>
    </dgm:pt>
    <dgm:pt modelId="{1614F87E-7E97-4BF3-B45B-D8545E8EEBA7}" type="sibTrans" cxnId="{0C770BE7-6A7C-40F7-9F82-0D637F6D068C}">
      <dgm:prSet/>
      <dgm:spPr/>
      <dgm:t>
        <a:bodyPr/>
        <a:lstStyle/>
        <a:p>
          <a:endParaRPr lang="en-US" sz="1200">
            <a:solidFill>
              <a:schemeClr val="bg2">
                <a:lumMod val="10000"/>
              </a:schemeClr>
            </a:solidFill>
            <a:latin typeface="+mj-lt"/>
          </a:endParaRPr>
        </a:p>
      </dgm:t>
    </dgm:pt>
    <dgm:pt modelId="{5A2DC35A-2D69-4641-B6EB-4058EBC85515}">
      <dgm:prSet custT="1"/>
      <dgm:spPr>
        <a:solidFill>
          <a:schemeClr val="accent1">
            <a:lumMod val="75000"/>
          </a:schemeClr>
        </a:solidFill>
      </dgm:spPr>
      <dgm:t>
        <a:bodyPr/>
        <a:lstStyle/>
        <a:p>
          <a:r>
            <a:rPr lang="en-US" sz="1200" dirty="0">
              <a:latin typeface="+mj-lt"/>
            </a:rPr>
            <a:t>Agility</a:t>
          </a:r>
        </a:p>
      </dgm:t>
    </dgm:pt>
    <dgm:pt modelId="{CFBB0A84-110D-46E5-B6A4-D21F3C128596}" type="parTrans" cxnId="{259C7B72-A0FC-4F51-995D-DEFFAED64F09}">
      <dgm:prSet/>
      <dgm:spPr/>
      <dgm:t>
        <a:bodyPr/>
        <a:lstStyle/>
        <a:p>
          <a:endParaRPr lang="en-US" sz="1200">
            <a:solidFill>
              <a:schemeClr val="bg2">
                <a:lumMod val="10000"/>
              </a:schemeClr>
            </a:solidFill>
            <a:latin typeface="+mj-lt"/>
          </a:endParaRPr>
        </a:p>
      </dgm:t>
    </dgm:pt>
    <dgm:pt modelId="{154729B1-C7CC-404B-AA49-DFB68B077D28}" type="sibTrans" cxnId="{259C7B72-A0FC-4F51-995D-DEFFAED64F09}">
      <dgm:prSet/>
      <dgm:spPr/>
      <dgm:t>
        <a:bodyPr/>
        <a:lstStyle/>
        <a:p>
          <a:endParaRPr lang="en-US" sz="1200">
            <a:solidFill>
              <a:schemeClr val="bg2">
                <a:lumMod val="10000"/>
              </a:schemeClr>
            </a:solidFill>
            <a:latin typeface="+mj-lt"/>
          </a:endParaRPr>
        </a:p>
      </dgm:t>
    </dgm:pt>
    <dgm:pt modelId="{2763837B-BEAF-46FF-9A36-F3A71FC42258}" type="pres">
      <dgm:prSet presAssocID="{E94ABA5E-8CC6-4D23-AE47-A018D65FD968}" presName="Name0" presStyleCnt="0">
        <dgm:presLayoutVars>
          <dgm:chMax val="7"/>
          <dgm:chPref val="7"/>
          <dgm:dir/>
        </dgm:presLayoutVars>
      </dgm:prSet>
      <dgm:spPr/>
    </dgm:pt>
    <dgm:pt modelId="{4934B2E4-EBA1-40E3-BDB2-57EA4B1DAABD}" type="pres">
      <dgm:prSet presAssocID="{E94ABA5E-8CC6-4D23-AE47-A018D65FD968}" presName="Name1" presStyleCnt="0"/>
      <dgm:spPr/>
    </dgm:pt>
    <dgm:pt modelId="{FF11631A-872F-41D6-8179-CF5F6760F53A}" type="pres">
      <dgm:prSet presAssocID="{E94ABA5E-8CC6-4D23-AE47-A018D65FD968}" presName="cycle" presStyleCnt="0"/>
      <dgm:spPr/>
    </dgm:pt>
    <dgm:pt modelId="{208FADB8-73E5-43DF-AF95-F37AB46C789F}" type="pres">
      <dgm:prSet presAssocID="{E94ABA5E-8CC6-4D23-AE47-A018D65FD968}" presName="srcNode" presStyleLbl="node1" presStyleIdx="0" presStyleCnt="5"/>
      <dgm:spPr/>
    </dgm:pt>
    <dgm:pt modelId="{21FCCE48-1FAA-4C4E-8BFB-4A17EB2773CB}" type="pres">
      <dgm:prSet presAssocID="{E94ABA5E-8CC6-4D23-AE47-A018D65FD968}" presName="conn" presStyleLbl="parChTrans1D2" presStyleIdx="0" presStyleCnt="1"/>
      <dgm:spPr/>
    </dgm:pt>
    <dgm:pt modelId="{86FF8B68-E185-4EED-B1DB-062E4C9BDD19}" type="pres">
      <dgm:prSet presAssocID="{E94ABA5E-8CC6-4D23-AE47-A018D65FD968}" presName="extraNode" presStyleLbl="node1" presStyleIdx="0" presStyleCnt="5"/>
      <dgm:spPr/>
    </dgm:pt>
    <dgm:pt modelId="{8DA8AA5C-C49D-47A1-A0A1-5ADA0902556E}" type="pres">
      <dgm:prSet presAssocID="{E94ABA5E-8CC6-4D23-AE47-A018D65FD968}" presName="dstNode" presStyleLbl="node1" presStyleIdx="0" presStyleCnt="5"/>
      <dgm:spPr/>
    </dgm:pt>
    <dgm:pt modelId="{49D2130A-68CC-4D4E-88C6-A0B3A5EE58A1}" type="pres">
      <dgm:prSet presAssocID="{C5331499-B1A4-43D3-A345-30A83B6E582A}" presName="text_1" presStyleLbl="node1" presStyleIdx="0" presStyleCnt="5">
        <dgm:presLayoutVars>
          <dgm:bulletEnabled val="1"/>
        </dgm:presLayoutVars>
      </dgm:prSet>
      <dgm:spPr/>
    </dgm:pt>
    <dgm:pt modelId="{29EB5923-2E1E-4F76-B2D7-527416E1A7C8}" type="pres">
      <dgm:prSet presAssocID="{C5331499-B1A4-43D3-A345-30A83B6E582A}" presName="accent_1" presStyleCnt="0"/>
      <dgm:spPr/>
    </dgm:pt>
    <dgm:pt modelId="{240EC60C-62E5-40AA-B5AD-062BB47C7673}" type="pres">
      <dgm:prSet presAssocID="{C5331499-B1A4-43D3-A345-30A83B6E582A}" presName="accentRepeatNode" presStyleLbl="solidFgAcc1" presStyleIdx="0" presStyleCnt="5"/>
      <dgm:spPr/>
    </dgm:pt>
    <dgm:pt modelId="{E13930E4-9D83-4E79-BB7E-1D8528AFD103}" type="pres">
      <dgm:prSet presAssocID="{5CA89D67-E683-4FC7-97E3-198E6E936951}" presName="text_2" presStyleLbl="node1" presStyleIdx="1" presStyleCnt="5">
        <dgm:presLayoutVars>
          <dgm:bulletEnabled val="1"/>
        </dgm:presLayoutVars>
      </dgm:prSet>
      <dgm:spPr/>
    </dgm:pt>
    <dgm:pt modelId="{D14FA421-849A-4504-9C51-4E0ED2828AAD}" type="pres">
      <dgm:prSet presAssocID="{5CA89D67-E683-4FC7-97E3-198E6E936951}" presName="accent_2" presStyleCnt="0"/>
      <dgm:spPr/>
    </dgm:pt>
    <dgm:pt modelId="{E48CAF78-AD1B-4DDD-8AFD-3F5F4F4C8A31}" type="pres">
      <dgm:prSet presAssocID="{5CA89D67-E683-4FC7-97E3-198E6E936951}" presName="accentRepeatNode" presStyleLbl="solidFgAcc1" presStyleIdx="1" presStyleCnt="5"/>
      <dgm:spPr/>
    </dgm:pt>
    <dgm:pt modelId="{CFBA94E7-8602-4FE3-94BE-A3D69E74DEDA}" type="pres">
      <dgm:prSet presAssocID="{1D9D44E9-B4C8-40D9-9B67-8442FD50C9B1}" presName="text_3" presStyleLbl="node1" presStyleIdx="2" presStyleCnt="5">
        <dgm:presLayoutVars>
          <dgm:bulletEnabled val="1"/>
        </dgm:presLayoutVars>
      </dgm:prSet>
      <dgm:spPr/>
    </dgm:pt>
    <dgm:pt modelId="{4F10320B-D1AD-4AC0-9758-950DD3E163E5}" type="pres">
      <dgm:prSet presAssocID="{1D9D44E9-B4C8-40D9-9B67-8442FD50C9B1}" presName="accent_3" presStyleCnt="0"/>
      <dgm:spPr/>
    </dgm:pt>
    <dgm:pt modelId="{BF165C5B-138D-4313-A010-4D87B469302B}" type="pres">
      <dgm:prSet presAssocID="{1D9D44E9-B4C8-40D9-9B67-8442FD50C9B1}" presName="accentRepeatNode" presStyleLbl="solidFgAcc1" presStyleIdx="2" presStyleCnt="5"/>
      <dgm:spPr/>
    </dgm:pt>
    <dgm:pt modelId="{BBA9E16D-E6FD-4CE0-AA45-D6511CC051BB}" type="pres">
      <dgm:prSet presAssocID="{B0CF7AB8-42BB-4A51-B4BD-773B1802A354}" presName="text_4" presStyleLbl="node1" presStyleIdx="3" presStyleCnt="5">
        <dgm:presLayoutVars>
          <dgm:bulletEnabled val="1"/>
        </dgm:presLayoutVars>
      </dgm:prSet>
      <dgm:spPr/>
    </dgm:pt>
    <dgm:pt modelId="{F5F6A0AC-E2C0-4D51-9054-C754DED684D9}" type="pres">
      <dgm:prSet presAssocID="{B0CF7AB8-42BB-4A51-B4BD-773B1802A354}" presName="accent_4" presStyleCnt="0"/>
      <dgm:spPr/>
    </dgm:pt>
    <dgm:pt modelId="{91FC7AF5-EB1D-4C2A-8BA9-136E6BE1B381}" type="pres">
      <dgm:prSet presAssocID="{B0CF7AB8-42BB-4A51-B4BD-773B1802A354}" presName="accentRepeatNode" presStyleLbl="solidFgAcc1" presStyleIdx="3" presStyleCnt="5"/>
      <dgm:spPr/>
    </dgm:pt>
    <dgm:pt modelId="{689B18EF-6D32-4DCA-9290-4DAF8C76F312}" type="pres">
      <dgm:prSet presAssocID="{5A2DC35A-2D69-4641-B6EB-4058EBC85515}" presName="text_5" presStyleLbl="node1" presStyleIdx="4" presStyleCnt="5">
        <dgm:presLayoutVars>
          <dgm:bulletEnabled val="1"/>
        </dgm:presLayoutVars>
      </dgm:prSet>
      <dgm:spPr/>
    </dgm:pt>
    <dgm:pt modelId="{0819EFB1-7BF9-4310-98C7-EFD587480012}" type="pres">
      <dgm:prSet presAssocID="{5A2DC35A-2D69-4641-B6EB-4058EBC85515}" presName="accent_5" presStyleCnt="0"/>
      <dgm:spPr/>
    </dgm:pt>
    <dgm:pt modelId="{C878AEDF-F517-47BB-B4A7-FD2C24015AC6}" type="pres">
      <dgm:prSet presAssocID="{5A2DC35A-2D69-4641-B6EB-4058EBC85515}" presName="accentRepeatNode" presStyleLbl="solidFgAcc1" presStyleIdx="4" presStyleCnt="5"/>
      <dgm:spPr/>
    </dgm:pt>
  </dgm:ptLst>
  <dgm:cxnLst>
    <dgm:cxn modelId="{DA88983C-9501-43A6-ABCD-68E210B42F5C}" srcId="{E94ABA5E-8CC6-4D23-AE47-A018D65FD968}" destId="{C5331499-B1A4-43D3-A345-30A83B6E582A}" srcOrd="0" destOrd="0" parTransId="{33651C6C-422D-4A35-9D97-74909E3A608D}" sibTransId="{3BB14009-7FFF-4A7C-9023-0D98C7FB32D8}"/>
    <dgm:cxn modelId="{D82E6843-723E-42B6-853F-5F124F6A37CF}" type="presOf" srcId="{C5331499-B1A4-43D3-A345-30A83B6E582A}" destId="{49D2130A-68CC-4D4E-88C6-A0B3A5EE58A1}" srcOrd="0" destOrd="0" presId="urn:microsoft.com/office/officeart/2008/layout/VerticalCurvedList"/>
    <dgm:cxn modelId="{C4C3FD49-6836-4B36-B68C-05AF783BBF9A}" srcId="{E94ABA5E-8CC6-4D23-AE47-A018D65FD968}" destId="{1D9D44E9-B4C8-40D9-9B67-8442FD50C9B1}" srcOrd="2" destOrd="0" parTransId="{D707E314-2EA5-426E-A930-4018C5802B87}" sibTransId="{0E8B7732-6B88-442A-A4C2-9736081A595B}"/>
    <dgm:cxn modelId="{259C7B72-A0FC-4F51-995D-DEFFAED64F09}" srcId="{E94ABA5E-8CC6-4D23-AE47-A018D65FD968}" destId="{5A2DC35A-2D69-4641-B6EB-4058EBC85515}" srcOrd="4" destOrd="0" parTransId="{CFBB0A84-110D-46E5-B6A4-D21F3C128596}" sibTransId="{154729B1-C7CC-404B-AA49-DFB68B077D28}"/>
    <dgm:cxn modelId="{12BF4877-562F-4309-A154-776D3EDB9FB4}" type="presOf" srcId="{B0CF7AB8-42BB-4A51-B4BD-773B1802A354}" destId="{BBA9E16D-E6FD-4CE0-AA45-D6511CC051BB}" srcOrd="0" destOrd="0" presId="urn:microsoft.com/office/officeart/2008/layout/VerticalCurvedList"/>
    <dgm:cxn modelId="{40159F7C-2266-4066-BAA7-390CE5B80094}" type="presOf" srcId="{3BB14009-7FFF-4A7C-9023-0D98C7FB32D8}" destId="{21FCCE48-1FAA-4C4E-8BFB-4A17EB2773CB}" srcOrd="0" destOrd="0" presId="urn:microsoft.com/office/officeart/2008/layout/VerticalCurvedList"/>
    <dgm:cxn modelId="{FAE3749C-8C5E-46BE-82F2-D6A979442927}" type="presOf" srcId="{5CA89D67-E683-4FC7-97E3-198E6E936951}" destId="{E13930E4-9D83-4E79-BB7E-1D8528AFD103}" srcOrd="0" destOrd="0" presId="urn:microsoft.com/office/officeart/2008/layout/VerticalCurvedList"/>
    <dgm:cxn modelId="{926C6BBA-F962-429C-AC99-DD4421CB86F0}" type="presOf" srcId="{5A2DC35A-2D69-4641-B6EB-4058EBC85515}" destId="{689B18EF-6D32-4DCA-9290-4DAF8C76F312}" srcOrd="0" destOrd="0" presId="urn:microsoft.com/office/officeart/2008/layout/VerticalCurvedList"/>
    <dgm:cxn modelId="{C9BE5EC1-5ED2-4C09-8E24-BB05BE6301F0}" srcId="{E94ABA5E-8CC6-4D23-AE47-A018D65FD968}" destId="{5CA89D67-E683-4FC7-97E3-198E6E936951}" srcOrd="1" destOrd="0" parTransId="{2E249499-19BC-466F-A5EB-0D64CF50EF6F}" sibTransId="{92420D3F-69F1-4ABE-9902-710B40B1B238}"/>
    <dgm:cxn modelId="{F86E96DD-AC16-4E89-8C0B-113CD0AB52B4}" type="presOf" srcId="{E94ABA5E-8CC6-4D23-AE47-A018D65FD968}" destId="{2763837B-BEAF-46FF-9A36-F3A71FC42258}" srcOrd="0" destOrd="0" presId="urn:microsoft.com/office/officeart/2008/layout/VerticalCurvedList"/>
    <dgm:cxn modelId="{2F89B2E4-98EF-4C0E-B94A-6467FF13BEE3}" type="presOf" srcId="{1D9D44E9-B4C8-40D9-9B67-8442FD50C9B1}" destId="{CFBA94E7-8602-4FE3-94BE-A3D69E74DEDA}" srcOrd="0" destOrd="0" presId="urn:microsoft.com/office/officeart/2008/layout/VerticalCurvedList"/>
    <dgm:cxn modelId="{0C770BE7-6A7C-40F7-9F82-0D637F6D068C}" srcId="{E94ABA5E-8CC6-4D23-AE47-A018D65FD968}" destId="{B0CF7AB8-42BB-4A51-B4BD-773B1802A354}" srcOrd="3" destOrd="0" parTransId="{F8875274-7E14-4D12-AB9C-BD4D92163BBE}" sibTransId="{1614F87E-7E97-4BF3-B45B-D8545E8EEBA7}"/>
    <dgm:cxn modelId="{D227EDB6-04CB-4203-964F-7DDB4136CC29}" type="presParOf" srcId="{2763837B-BEAF-46FF-9A36-F3A71FC42258}" destId="{4934B2E4-EBA1-40E3-BDB2-57EA4B1DAABD}" srcOrd="0" destOrd="0" presId="urn:microsoft.com/office/officeart/2008/layout/VerticalCurvedList"/>
    <dgm:cxn modelId="{3D77F656-D95B-4B7C-B09A-5F230913FC18}" type="presParOf" srcId="{4934B2E4-EBA1-40E3-BDB2-57EA4B1DAABD}" destId="{FF11631A-872F-41D6-8179-CF5F6760F53A}" srcOrd="0" destOrd="0" presId="urn:microsoft.com/office/officeart/2008/layout/VerticalCurvedList"/>
    <dgm:cxn modelId="{4F171CB3-2F20-455E-BA47-B4565CEDBAAE}" type="presParOf" srcId="{FF11631A-872F-41D6-8179-CF5F6760F53A}" destId="{208FADB8-73E5-43DF-AF95-F37AB46C789F}" srcOrd="0" destOrd="0" presId="urn:microsoft.com/office/officeart/2008/layout/VerticalCurvedList"/>
    <dgm:cxn modelId="{957C5DE0-609D-47B1-9513-E273C98F68B0}" type="presParOf" srcId="{FF11631A-872F-41D6-8179-CF5F6760F53A}" destId="{21FCCE48-1FAA-4C4E-8BFB-4A17EB2773CB}" srcOrd="1" destOrd="0" presId="urn:microsoft.com/office/officeart/2008/layout/VerticalCurvedList"/>
    <dgm:cxn modelId="{D9E6C13B-9F0D-4C0A-8EA5-91E21B1A2D2E}" type="presParOf" srcId="{FF11631A-872F-41D6-8179-CF5F6760F53A}" destId="{86FF8B68-E185-4EED-B1DB-062E4C9BDD19}" srcOrd="2" destOrd="0" presId="urn:microsoft.com/office/officeart/2008/layout/VerticalCurvedList"/>
    <dgm:cxn modelId="{6D93FA34-528C-4D75-BFC2-2C98C941D9C3}" type="presParOf" srcId="{FF11631A-872F-41D6-8179-CF5F6760F53A}" destId="{8DA8AA5C-C49D-47A1-A0A1-5ADA0902556E}" srcOrd="3" destOrd="0" presId="urn:microsoft.com/office/officeart/2008/layout/VerticalCurvedList"/>
    <dgm:cxn modelId="{ABFE6618-45B5-42A9-A5A3-4DC8794001E1}" type="presParOf" srcId="{4934B2E4-EBA1-40E3-BDB2-57EA4B1DAABD}" destId="{49D2130A-68CC-4D4E-88C6-A0B3A5EE58A1}" srcOrd="1" destOrd="0" presId="urn:microsoft.com/office/officeart/2008/layout/VerticalCurvedList"/>
    <dgm:cxn modelId="{075CF48A-9AAA-4D76-9635-7A3847A5BC6B}" type="presParOf" srcId="{4934B2E4-EBA1-40E3-BDB2-57EA4B1DAABD}" destId="{29EB5923-2E1E-4F76-B2D7-527416E1A7C8}" srcOrd="2" destOrd="0" presId="urn:microsoft.com/office/officeart/2008/layout/VerticalCurvedList"/>
    <dgm:cxn modelId="{54E94D51-0974-41C0-8BE1-B2181A32BA32}" type="presParOf" srcId="{29EB5923-2E1E-4F76-B2D7-527416E1A7C8}" destId="{240EC60C-62E5-40AA-B5AD-062BB47C7673}" srcOrd="0" destOrd="0" presId="urn:microsoft.com/office/officeart/2008/layout/VerticalCurvedList"/>
    <dgm:cxn modelId="{94D4A849-E2D0-44BA-801E-71BF95DCA6E6}" type="presParOf" srcId="{4934B2E4-EBA1-40E3-BDB2-57EA4B1DAABD}" destId="{E13930E4-9D83-4E79-BB7E-1D8528AFD103}" srcOrd="3" destOrd="0" presId="urn:microsoft.com/office/officeart/2008/layout/VerticalCurvedList"/>
    <dgm:cxn modelId="{232B9428-C9A2-471A-A1CD-4054077EA4D0}" type="presParOf" srcId="{4934B2E4-EBA1-40E3-BDB2-57EA4B1DAABD}" destId="{D14FA421-849A-4504-9C51-4E0ED2828AAD}" srcOrd="4" destOrd="0" presId="urn:microsoft.com/office/officeart/2008/layout/VerticalCurvedList"/>
    <dgm:cxn modelId="{46DCCBC6-8FD8-4556-A44F-5019EB1F6620}" type="presParOf" srcId="{D14FA421-849A-4504-9C51-4E0ED2828AAD}" destId="{E48CAF78-AD1B-4DDD-8AFD-3F5F4F4C8A31}" srcOrd="0" destOrd="0" presId="urn:microsoft.com/office/officeart/2008/layout/VerticalCurvedList"/>
    <dgm:cxn modelId="{BE439682-BE56-4FF7-8933-47272185EA18}" type="presParOf" srcId="{4934B2E4-EBA1-40E3-BDB2-57EA4B1DAABD}" destId="{CFBA94E7-8602-4FE3-94BE-A3D69E74DEDA}" srcOrd="5" destOrd="0" presId="urn:microsoft.com/office/officeart/2008/layout/VerticalCurvedList"/>
    <dgm:cxn modelId="{1AB9E3DE-502E-4A5F-839C-1478025F5473}" type="presParOf" srcId="{4934B2E4-EBA1-40E3-BDB2-57EA4B1DAABD}" destId="{4F10320B-D1AD-4AC0-9758-950DD3E163E5}" srcOrd="6" destOrd="0" presId="urn:microsoft.com/office/officeart/2008/layout/VerticalCurvedList"/>
    <dgm:cxn modelId="{9BEEEB00-5E96-4F25-85A6-F19F73A7921E}" type="presParOf" srcId="{4F10320B-D1AD-4AC0-9758-950DD3E163E5}" destId="{BF165C5B-138D-4313-A010-4D87B469302B}" srcOrd="0" destOrd="0" presId="urn:microsoft.com/office/officeart/2008/layout/VerticalCurvedList"/>
    <dgm:cxn modelId="{75572A2B-6A8A-4E6F-905E-EF7CDA8A3BA7}" type="presParOf" srcId="{4934B2E4-EBA1-40E3-BDB2-57EA4B1DAABD}" destId="{BBA9E16D-E6FD-4CE0-AA45-D6511CC051BB}" srcOrd="7" destOrd="0" presId="urn:microsoft.com/office/officeart/2008/layout/VerticalCurvedList"/>
    <dgm:cxn modelId="{037556F7-D46A-4972-A77A-F85ADC31666F}" type="presParOf" srcId="{4934B2E4-EBA1-40E3-BDB2-57EA4B1DAABD}" destId="{F5F6A0AC-E2C0-4D51-9054-C754DED684D9}" srcOrd="8" destOrd="0" presId="urn:microsoft.com/office/officeart/2008/layout/VerticalCurvedList"/>
    <dgm:cxn modelId="{DA8DAC53-5647-4FEC-B4C9-96B743D785FB}" type="presParOf" srcId="{F5F6A0AC-E2C0-4D51-9054-C754DED684D9}" destId="{91FC7AF5-EB1D-4C2A-8BA9-136E6BE1B381}" srcOrd="0" destOrd="0" presId="urn:microsoft.com/office/officeart/2008/layout/VerticalCurvedList"/>
    <dgm:cxn modelId="{5BA053ED-E47C-4DAB-9E0A-6AE838137C99}" type="presParOf" srcId="{4934B2E4-EBA1-40E3-BDB2-57EA4B1DAABD}" destId="{689B18EF-6D32-4DCA-9290-4DAF8C76F312}" srcOrd="9" destOrd="0" presId="urn:microsoft.com/office/officeart/2008/layout/VerticalCurvedList"/>
    <dgm:cxn modelId="{3A8BFDC6-6DB3-45C2-921E-C338F77E9304}" type="presParOf" srcId="{4934B2E4-EBA1-40E3-BDB2-57EA4B1DAABD}" destId="{0819EFB1-7BF9-4310-98C7-EFD587480012}" srcOrd="10" destOrd="0" presId="urn:microsoft.com/office/officeart/2008/layout/VerticalCurvedList"/>
    <dgm:cxn modelId="{4B7346E8-44B5-48D5-AFC1-8B6E918D9419}" type="presParOf" srcId="{0819EFB1-7BF9-4310-98C7-EFD587480012}" destId="{C878AEDF-F517-47BB-B4A7-FD2C24015AC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7AC2A-FEA4-4BF4-9CB8-80BD81C8F974}">
      <dsp:nvSpPr>
        <dsp:cNvPr id="0" name=""/>
        <dsp:cNvSpPr/>
      </dsp:nvSpPr>
      <dsp:spPr>
        <a:xfrm>
          <a:off x="1023309" y="226623"/>
          <a:ext cx="2761772" cy="2761772"/>
        </a:xfrm>
        <a:prstGeom prst="pie">
          <a:avLst>
            <a:gd name="adj1" fmla="val 16200000"/>
            <a:gd name="adj2" fmla="val 180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lumMod val="50000"/>
                </a:schemeClr>
              </a:solidFill>
            </a:rPr>
            <a:t>Process</a:t>
          </a:r>
        </a:p>
      </dsp:txBody>
      <dsp:txXfrm>
        <a:off x="2524858" y="736235"/>
        <a:ext cx="937029" cy="920590"/>
      </dsp:txXfrm>
    </dsp:sp>
    <dsp:sp modelId="{F6ED2263-C625-43D7-B47A-FC04E8A76877}">
      <dsp:nvSpPr>
        <dsp:cNvPr id="0" name=""/>
        <dsp:cNvSpPr/>
      </dsp:nvSpPr>
      <dsp:spPr>
        <a:xfrm>
          <a:off x="867441" y="304123"/>
          <a:ext cx="2761772" cy="2761772"/>
        </a:xfrm>
        <a:prstGeom prst="pie">
          <a:avLst>
            <a:gd name="adj1" fmla="val 1800000"/>
            <a:gd name="adj2" fmla="val 9000000"/>
          </a:avLst>
        </a:prstGeom>
        <a:solidFill>
          <a:schemeClr val="accent4">
            <a:hueOff val="-5801646"/>
            <a:satOff val="-50000"/>
            <a:lumOff val="1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lumMod val="50000"/>
                </a:schemeClr>
              </a:solidFill>
            </a:rPr>
            <a:t>Tools (algos, IDEs, workbench)</a:t>
          </a:r>
        </a:p>
      </dsp:txBody>
      <dsp:txXfrm>
        <a:off x="1623641" y="2046670"/>
        <a:ext cx="1249373" cy="854834"/>
      </dsp:txXfrm>
    </dsp:sp>
    <dsp:sp modelId="{7CDA394A-3733-4484-A137-E3868D695785}">
      <dsp:nvSpPr>
        <dsp:cNvPr id="0" name=""/>
        <dsp:cNvSpPr/>
      </dsp:nvSpPr>
      <dsp:spPr>
        <a:xfrm>
          <a:off x="867441" y="304123"/>
          <a:ext cx="2761772" cy="2761772"/>
        </a:xfrm>
        <a:prstGeom prst="pie">
          <a:avLst>
            <a:gd name="adj1" fmla="val 9000000"/>
            <a:gd name="adj2" fmla="val 16200000"/>
          </a:avLst>
        </a:prstGeom>
        <a:solidFill>
          <a:schemeClr val="accent4">
            <a:hueOff val="-11603293"/>
            <a:satOff val="-100000"/>
            <a:lumOff val="3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lumMod val="50000"/>
                </a:schemeClr>
              </a:solidFill>
            </a:rPr>
            <a:t>Platform (compute, storage, ...)</a:t>
          </a:r>
        </a:p>
      </dsp:txBody>
      <dsp:txXfrm>
        <a:off x="1163345" y="846614"/>
        <a:ext cx="937029" cy="9205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CCE48-1FAA-4C4E-8BFB-4A17EB2773CB}">
      <dsp:nvSpPr>
        <dsp:cNvPr id="0" name=""/>
        <dsp:cNvSpPr/>
      </dsp:nvSpPr>
      <dsp:spPr>
        <a:xfrm>
          <a:off x="-3762793" y="-577991"/>
          <a:ext cx="4485004" cy="4485004"/>
        </a:xfrm>
        <a:prstGeom prst="blockArc">
          <a:avLst>
            <a:gd name="adj1" fmla="val 18900000"/>
            <a:gd name="adj2" fmla="val 2700000"/>
            <a:gd name="adj3" fmla="val 482"/>
          </a:avLst>
        </a:prstGeom>
        <a:noFill/>
        <a:ln w="10795" cap="flat" cmpd="sng" algn="ctr">
          <a:solidFill>
            <a:schemeClr val="accent5">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9D2130A-68CC-4D4E-88C6-A0B3A5EE58A1}">
      <dsp:nvSpPr>
        <dsp:cNvPr id="0" name=""/>
        <dsp:cNvSpPr/>
      </dsp:nvSpPr>
      <dsp:spPr>
        <a:xfrm>
          <a:off x="316621" y="207997"/>
          <a:ext cx="249715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Organization</a:t>
          </a:r>
        </a:p>
      </dsp:txBody>
      <dsp:txXfrm>
        <a:off x="316621" y="207997"/>
        <a:ext cx="2497153" cy="416260"/>
      </dsp:txXfrm>
    </dsp:sp>
    <dsp:sp modelId="{240EC60C-62E5-40AA-B5AD-062BB47C7673}">
      <dsp:nvSpPr>
        <dsp:cNvPr id="0" name=""/>
        <dsp:cNvSpPr/>
      </dsp:nvSpPr>
      <dsp:spPr>
        <a:xfrm>
          <a:off x="56458" y="155964"/>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13930E4-9D83-4E79-BB7E-1D8528AFD103}">
      <dsp:nvSpPr>
        <dsp:cNvPr id="0" name=""/>
        <dsp:cNvSpPr/>
      </dsp:nvSpPr>
      <dsp:spPr>
        <a:xfrm>
          <a:off x="614901" y="832188"/>
          <a:ext cx="219887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Collaboration</a:t>
          </a:r>
        </a:p>
      </dsp:txBody>
      <dsp:txXfrm>
        <a:off x="614901" y="832188"/>
        <a:ext cx="2198873" cy="416260"/>
      </dsp:txXfrm>
    </dsp:sp>
    <dsp:sp modelId="{E48CAF78-AD1B-4DDD-8AFD-3F5F4F4C8A31}">
      <dsp:nvSpPr>
        <dsp:cNvPr id="0" name=""/>
        <dsp:cNvSpPr/>
      </dsp:nvSpPr>
      <dsp:spPr>
        <a:xfrm>
          <a:off x="354739" y="780156"/>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FBA94E7-8602-4FE3-94BE-A3D69E74DEDA}">
      <dsp:nvSpPr>
        <dsp:cNvPr id="0" name=""/>
        <dsp:cNvSpPr/>
      </dsp:nvSpPr>
      <dsp:spPr>
        <a:xfrm>
          <a:off x="706450" y="1456380"/>
          <a:ext cx="2107325"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Quality</a:t>
          </a:r>
        </a:p>
      </dsp:txBody>
      <dsp:txXfrm>
        <a:off x="706450" y="1456380"/>
        <a:ext cx="2107325" cy="416260"/>
      </dsp:txXfrm>
    </dsp:sp>
    <dsp:sp modelId="{BF165C5B-138D-4313-A010-4D87B469302B}">
      <dsp:nvSpPr>
        <dsp:cNvPr id="0" name=""/>
        <dsp:cNvSpPr/>
      </dsp:nvSpPr>
      <dsp:spPr>
        <a:xfrm>
          <a:off x="446287" y="1404347"/>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A9E16D-E6FD-4CE0-AA45-D6511CC051BB}">
      <dsp:nvSpPr>
        <dsp:cNvPr id="0" name=""/>
        <dsp:cNvSpPr/>
      </dsp:nvSpPr>
      <dsp:spPr>
        <a:xfrm>
          <a:off x="614901" y="2080571"/>
          <a:ext cx="219887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Knowledge Accumulation</a:t>
          </a:r>
        </a:p>
      </dsp:txBody>
      <dsp:txXfrm>
        <a:off x="614901" y="2080571"/>
        <a:ext cx="2198873" cy="416260"/>
      </dsp:txXfrm>
    </dsp:sp>
    <dsp:sp modelId="{91FC7AF5-EB1D-4C2A-8BA9-136E6BE1B381}">
      <dsp:nvSpPr>
        <dsp:cNvPr id="0" name=""/>
        <dsp:cNvSpPr/>
      </dsp:nvSpPr>
      <dsp:spPr>
        <a:xfrm>
          <a:off x="354739" y="2028538"/>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89B18EF-6D32-4DCA-9290-4DAF8C76F312}">
      <dsp:nvSpPr>
        <dsp:cNvPr id="0" name=""/>
        <dsp:cNvSpPr/>
      </dsp:nvSpPr>
      <dsp:spPr>
        <a:xfrm>
          <a:off x="316621" y="2704762"/>
          <a:ext cx="249715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Agility</a:t>
          </a:r>
        </a:p>
      </dsp:txBody>
      <dsp:txXfrm>
        <a:off x="316621" y="2704762"/>
        <a:ext cx="2497153" cy="416260"/>
      </dsp:txXfrm>
    </dsp:sp>
    <dsp:sp modelId="{C878AEDF-F517-47BB-B4A7-FD2C24015AC6}">
      <dsp:nvSpPr>
        <dsp:cNvPr id="0" name=""/>
        <dsp:cNvSpPr/>
      </dsp:nvSpPr>
      <dsp:spPr>
        <a:xfrm>
          <a:off x="56458" y="2652730"/>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D74121AE-9C4B-455E-888D-F64DA3BD8532}" type="datetimeFigureOut">
              <a:rPr lang="en-US" smtClean="0"/>
              <a:t>4/27/2018</a:t>
            </a:fld>
            <a:endParaRPr lang="en-US" dirty="0"/>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C1860BF5-1C76-43AF-BFB9-473BFAB36F01}" type="slidenum">
              <a:rPr lang="en-US" smtClean="0"/>
              <a:t>‹#›</a:t>
            </a:fld>
            <a:endParaRPr lang="en-US" dirty="0"/>
          </a:p>
        </p:txBody>
      </p:sp>
    </p:spTree>
    <p:extLst>
      <p:ext uri="{BB962C8B-B14F-4D97-AF65-F5344CB8AC3E}">
        <p14:creationId xmlns:p14="http://schemas.microsoft.com/office/powerpoint/2010/main" val="3583221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2</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850743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637F3FE6-6118-41D7-9938-DA47AE7F7772}" type="datetime8">
              <a:rPr lang="en-US" sz="1400">
                <a:solidFill>
                  <a:prstClr val="black"/>
                </a:solidFill>
                <a:latin typeface="Segoe UI" pitchFamily="34" charset="0"/>
              </a:rPr>
              <a:pPr defTabSz="986002">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11</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313802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DE5B312F-BB93-41C3-81C7-135A184CA582}" type="datetime8">
              <a:rPr lang="en-US" sz="1400">
                <a:solidFill>
                  <a:prstClr val="black"/>
                </a:solidFill>
                <a:latin typeface="Segoe UI" pitchFamily="34" charset="0"/>
              </a:rPr>
              <a:pPr defTabSz="986002">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12</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442925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5988" y="757238"/>
            <a:ext cx="2573337" cy="1928812"/>
          </a:xfrm>
        </p:spPr>
      </p:sp>
      <p:sp>
        <p:nvSpPr>
          <p:cNvPr id="3" name="Notes Placeholder 2"/>
          <p:cNvSpPr>
            <a:spLocks noGrp="1"/>
          </p:cNvSpPr>
          <p:nvPr>
            <p:ph type="body" idx="1"/>
          </p:nvPr>
        </p:nvSpPr>
        <p:spPr/>
        <p:txBody>
          <a:bodyPr/>
          <a:lstStyle/>
          <a:p>
            <a:pPr marL="255451" indent="-255451">
              <a:buFont typeface="+mj-lt"/>
              <a:buAutoNum type="arabicPeriod"/>
            </a:pPr>
            <a:r>
              <a:rPr lang="en-US" dirty="0"/>
              <a:t>Understanding TFS/VSO</a:t>
            </a:r>
            <a:r>
              <a:rPr lang="en-US" baseline="0" dirty="0"/>
              <a:t> builds - https://msdn.microsoft.com/en-us/library/ms181709(v=vs.90).aspx </a:t>
            </a:r>
            <a:endParaRPr lang="en-US" dirty="0"/>
          </a:p>
        </p:txBody>
      </p:sp>
      <p:sp>
        <p:nvSpPr>
          <p:cNvPr id="4" name="Slide Number Placeholder 3"/>
          <p:cNvSpPr>
            <a:spLocks noGrp="1"/>
          </p:cNvSpPr>
          <p:nvPr>
            <p:ph type="sldNum" sz="quarter" idx="10"/>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13</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673521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A241A46D-AFC7-494C-ACFC-6A783FFBE989}" type="datetime8">
              <a:rPr lang="en-US" sz="1400">
                <a:solidFill>
                  <a:prstClr val="black"/>
                </a:solidFill>
                <a:latin typeface="Segoe UI" pitchFamily="34" charset="0"/>
              </a:rPr>
              <a:pPr defTabSz="986002">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14</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678466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16</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847099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86002">
              <a:defRPr/>
            </a:pPr>
            <a:fld id="{07525D1A-9CA5-4E94-B922-48D4C7E4CB42}" type="slidenum">
              <a:rPr lang="en-US" sz="1400">
                <a:solidFill>
                  <a:prstClr val="black"/>
                </a:solidFill>
                <a:latin typeface="Segoe UI" pitchFamily="34" charset="0"/>
              </a:rPr>
              <a:pPr defTabSz="986002">
                <a:defRPr/>
              </a:pPr>
              <a:t>17</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557340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1062105">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50763" defTabSz="1040878"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62105">
              <a:defRPr/>
            </a:pPr>
            <a:fld id="{64CFA94A-519F-445C-B30C-9E76FA6A2031}" type="datetime8">
              <a:rPr lang="en-US" sz="1400">
                <a:solidFill>
                  <a:prstClr val="black"/>
                </a:solidFill>
                <a:latin typeface="Segoe UI" pitchFamily="34" charset="0"/>
              </a:rPr>
              <a:pPr defTabSz="1062105">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62105">
              <a:defRPr/>
            </a:pPr>
            <a:fld id="{B4008EB6-D09E-4580-8CD6-DDB14511944F}" type="slidenum">
              <a:rPr lang="en-US" sz="1400">
                <a:solidFill>
                  <a:prstClr val="black"/>
                </a:solidFill>
                <a:latin typeface="Segoe UI" pitchFamily="34" charset="0"/>
              </a:rPr>
              <a:pPr defTabSz="1062105">
                <a:defRPr/>
              </a:pPr>
              <a:t>18</a:t>
            </a:fld>
            <a:endParaRPr lang="en-US" sz="1400" dirty="0">
              <a:solidFill>
                <a:prstClr val="black"/>
              </a:solidFill>
              <a:latin typeface="Segoe UI" pitchFamily="34" charset="0"/>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pPr defTabSz="1042303">
              <a:defRPr/>
            </a:pPr>
            <a:r>
              <a:rPr lang="en-US" sz="2000" dirty="0">
                <a:solidFill>
                  <a:srgbClr val="FFFFFF"/>
                </a:solidFill>
                <a:latin typeface="Segoe UI Light"/>
              </a:rPr>
              <a:t>Docker container based deployment allows:</a:t>
            </a:r>
          </a:p>
          <a:p>
            <a:pPr marL="521151" lvl="1" defTabSz="1042303">
              <a:defRPr/>
            </a:pPr>
            <a:r>
              <a:rPr lang="en-US" sz="1800" dirty="0">
                <a:solidFill>
                  <a:srgbClr val="FFFFFF"/>
                </a:solidFill>
                <a:latin typeface="Segoe UI Light"/>
              </a:rPr>
              <a:t>Single node deployment (cloud/on prem)</a:t>
            </a:r>
          </a:p>
          <a:p>
            <a:pPr marL="521151" lvl="1" defTabSz="1042303">
              <a:defRPr/>
            </a:pPr>
            <a:r>
              <a:rPr lang="en-US" sz="1800" dirty="0">
                <a:solidFill>
                  <a:srgbClr val="FFFFFF"/>
                </a:solidFill>
                <a:latin typeface="Segoe UI Light"/>
              </a:rPr>
              <a:t>Clustered deployments via Azure Container Service </a:t>
            </a:r>
          </a:p>
          <a:p>
            <a:pPr marL="1042303" lvl="2" defTabSz="1042303">
              <a:defRPr/>
            </a:pPr>
            <a:r>
              <a:rPr lang="en-US" sz="1600" dirty="0">
                <a:solidFill>
                  <a:srgbClr val="FFFFFF"/>
                </a:solidFill>
                <a:latin typeface="Segoe UI Light"/>
              </a:rPr>
              <a:t>public preview target of 10k RPS on ACS cluster configuration</a:t>
            </a:r>
          </a:p>
          <a:p>
            <a:pPr marL="1042303" lvl="2" defTabSz="1042303">
              <a:defRPr/>
            </a:pPr>
            <a:r>
              <a:rPr lang="en-US" sz="1600" dirty="0">
                <a:solidFill>
                  <a:srgbClr val="FFFFFF"/>
                </a:solidFill>
                <a:latin typeface="Segoe UI Light"/>
              </a:rPr>
              <a:t>Currently have published models (via TLC) with &lt;10ms latency</a:t>
            </a:r>
          </a:p>
          <a:p>
            <a:pPr marL="521151" lvl="1" defTabSz="1042303">
              <a:defRPr/>
            </a:pPr>
            <a:r>
              <a:rPr lang="en-US" sz="1800" dirty="0">
                <a:solidFill>
                  <a:srgbClr val="FFFFFF"/>
                </a:solidFill>
                <a:latin typeface="Segoe UI Light"/>
              </a:rPr>
              <a:t>Edge deployment via Azure IOT Edge </a:t>
            </a:r>
          </a:p>
          <a:p>
            <a:pPr marL="521151" lvl="1" defTabSz="1042303">
              <a:defRPr/>
            </a:pPr>
            <a:r>
              <a:rPr lang="en-US" sz="1800" dirty="0">
                <a:solidFill>
                  <a:srgbClr val="FFFFFF"/>
                </a:solidFill>
                <a:latin typeface="Segoe UI Light"/>
              </a:rPr>
              <a:t>Microsoft ML Server on-premises</a:t>
            </a:r>
          </a:p>
          <a:p>
            <a:endParaRPr lang="en-US" dirty="0"/>
          </a:p>
          <a:p>
            <a:pPr defTabSz="1042303">
              <a:defRPr/>
            </a:pPr>
            <a:r>
              <a:rPr lang="en-US" sz="2000" dirty="0">
                <a:solidFill>
                  <a:srgbClr val="FFFFFF"/>
                </a:solidFill>
                <a:latin typeface="Segoe UI Light"/>
              </a:rPr>
              <a:t>Other deployment options</a:t>
            </a:r>
          </a:p>
          <a:p>
            <a:pPr marL="521151" lvl="1" defTabSz="1042303">
              <a:defRPr/>
            </a:pPr>
            <a:r>
              <a:rPr lang="en-US" sz="1800" dirty="0">
                <a:solidFill>
                  <a:srgbClr val="FFFFFF"/>
                </a:solidFill>
                <a:latin typeface="Segoe UI Light"/>
              </a:rPr>
              <a:t>Spark clusters</a:t>
            </a:r>
          </a:p>
          <a:p>
            <a:pPr marL="521151" lvl="1" defTabSz="1042303">
              <a:defRPr/>
            </a:pPr>
            <a:r>
              <a:rPr lang="en-US" sz="1800" dirty="0">
                <a:solidFill>
                  <a:srgbClr val="FFFFFF"/>
                </a:solidFill>
                <a:latin typeface="Segoe UI Light"/>
              </a:rPr>
              <a:t>Data engines:</a:t>
            </a:r>
          </a:p>
          <a:p>
            <a:pPr marL="1042303" lvl="2" defTabSz="1042303">
              <a:defRPr/>
            </a:pPr>
            <a:r>
              <a:rPr lang="en-US" sz="1600" dirty="0">
                <a:solidFill>
                  <a:srgbClr val="FFFFFF"/>
                </a:solidFill>
                <a:latin typeface="Segoe UI Light"/>
              </a:rPr>
              <a:t>SQL </a:t>
            </a:r>
          </a:p>
          <a:p>
            <a:pPr marL="1042303" lvl="2" defTabSz="1042303">
              <a:defRPr/>
            </a:pPr>
            <a:r>
              <a:rPr lang="en-US" sz="1600" strike="sngStrike" dirty="0">
                <a:solidFill>
                  <a:srgbClr val="FFFFFF"/>
                </a:solidFill>
                <a:latin typeface="Segoe UI Light"/>
              </a:rPr>
              <a:t>CosmosDB (roadmap)</a:t>
            </a:r>
          </a:p>
          <a:p>
            <a:pPr marL="1042303" lvl="2" defTabSz="1042303">
              <a:defRPr/>
            </a:pPr>
            <a:r>
              <a:rPr lang="en-US" sz="1600" strike="sngStrike" dirty="0">
                <a:solidFill>
                  <a:srgbClr val="FFFFFF"/>
                </a:solidFill>
                <a:latin typeface="Segoe UI Light"/>
              </a:rPr>
              <a:t>U-SQL (roadmap) </a:t>
            </a:r>
          </a:p>
          <a:p>
            <a:pPr marL="521151" lvl="1" defTabSz="1042303">
              <a:defRPr/>
            </a:pPr>
            <a:r>
              <a:rPr lang="en-US" sz="1800" strike="sngStrike" dirty="0">
                <a:solidFill>
                  <a:srgbClr val="FFFFFF"/>
                </a:solidFill>
                <a:latin typeface="Segoe UI Light"/>
              </a:rPr>
              <a:t>FPGAs (roadmap) </a:t>
            </a:r>
          </a:p>
          <a:p>
            <a:pPr marL="521151" lvl="1" defTabSz="1042303">
              <a:defRPr/>
            </a:pPr>
            <a:r>
              <a:rPr lang="en-US" sz="1800" strike="sngStrike" dirty="0">
                <a:solidFill>
                  <a:srgbClr val="FFFFFF"/>
                </a:solidFill>
                <a:latin typeface="Segoe UI Light"/>
              </a:rPr>
              <a:t>Serverless (roadmap) </a:t>
            </a:r>
            <a:endParaRPr lang="en-US" sz="1400" strike="sngStrike" dirty="0">
              <a:solidFill>
                <a:srgbClr val="FFFFFF"/>
              </a:solidFill>
              <a:latin typeface="Segoe UI Light"/>
            </a:endParaRPr>
          </a:p>
          <a:p>
            <a:endParaRPr lang="en-US" dirty="0"/>
          </a:p>
          <a:p>
            <a:endParaRPr lang="en-US" dirty="0"/>
          </a:p>
          <a:p>
            <a:endParaRPr lang="en-US" dirty="0"/>
          </a:p>
          <a:p>
            <a:endParaRPr lang="en-US" dirty="0"/>
          </a:p>
          <a:p>
            <a:endParaRPr lang="en-US" dirty="0"/>
          </a:p>
          <a:p>
            <a:r>
              <a:rPr lang="en-US" dirty="0"/>
              <a:t>Docker logo</a:t>
            </a:r>
          </a:p>
          <a:p>
            <a:pPr marL="191589" indent="-191589">
              <a:buFont typeface="Arial" panose="020B0604020202020204" pitchFamily="34" charset="0"/>
              <a:buChar char="•"/>
            </a:pPr>
            <a:r>
              <a:rPr lang="en-US" dirty="0"/>
              <a:t>Single node (on prem, cloud</a:t>
            </a:r>
          </a:p>
          <a:p>
            <a:pPr marL="191589" indent="-191589">
              <a:buFont typeface="Arial" panose="020B0604020202020204" pitchFamily="34" charset="0"/>
              <a:buChar char="•"/>
            </a:pPr>
            <a:r>
              <a:rPr lang="en-US" dirty="0"/>
              <a:t>ACS</a:t>
            </a:r>
          </a:p>
          <a:p>
            <a:pPr marL="191589" indent="-191589">
              <a:buFont typeface="Arial" panose="020B0604020202020204" pitchFamily="34" charset="0"/>
              <a:buChar char="•"/>
            </a:pPr>
            <a:r>
              <a:rPr lang="en-US" dirty="0"/>
              <a:t>Edge</a:t>
            </a:r>
          </a:p>
          <a:p>
            <a:pPr marL="191589" indent="-191589">
              <a:buFont typeface="Arial" panose="020B0604020202020204" pitchFamily="34" charset="0"/>
              <a:buChar char="•"/>
            </a:pPr>
            <a:r>
              <a:rPr lang="en-US" dirty="0"/>
              <a:t>MSFT ML Services</a:t>
            </a:r>
          </a:p>
          <a:p>
            <a:pPr marL="191589" indent="-191589">
              <a:buFont typeface="Arial" panose="020B0604020202020204" pitchFamily="34" charset="0"/>
              <a:buChar char="•"/>
            </a:pPr>
            <a:r>
              <a:rPr lang="en-US" dirty="0"/>
              <a:t>Spark cluster</a:t>
            </a:r>
          </a:p>
          <a:p>
            <a:pPr marL="191589" indent="-191589">
              <a:buFont typeface="Arial" panose="020B0604020202020204" pitchFamily="34" charset="0"/>
              <a:buChar char="•"/>
            </a:pPr>
            <a:r>
              <a:rPr lang="en-US" dirty="0"/>
              <a:t>SQL</a:t>
            </a:r>
          </a:p>
          <a:p>
            <a:r>
              <a:rPr lang="en-US" dirty="0"/>
              <a:t>Use slide 8 as reference</a:t>
            </a:r>
          </a:p>
          <a:p>
            <a:r>
              <a:rPr lang="en-US" dirty="0"/>
              <a:t>List </a:t>
            </a:r>
          </a:p>
          <a:p>
            <a:endParaRPr lang="en-US" dirty="0"/>
          </a:p>
        </p:txBody>
      </p:sp>
    </p:spTree>
    <p:extLst>
      <p:ext uri="{BB962C8B-B14F-4D97-AF65-F5344CB8AC3E}">
        <p14:creationId xmlns:p14="http://schemas.microsoft.com/office/powerpoint/2010/main" val="844650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data, any framework.  Tensorflow logo, CNTK logo, Spark logo</a:t>
            </a:r>
          </a:p>
          <a:p>
            <a:r>
              <a:rPr lang="en-US" dirty="0"/>
              <a:t>See inset for Tensorflow logo</a:t>
            </a:r>
          </a:p>
          <a:p>
            <a:endParaRPr lang="en-US" dirty="0"/>
          </a:p>
        </p:txBody>
      </p:sp>
      <p:sp>
        <p:nvSpPr>
          <p:cNvPr id="4" name="Slide Number Placeholder 3"/>
          <p:cNvSpPr>
            <a:spLocks noGrp="1"/>
          </p:cNvSpPr>
          <p:nvPr>
            <p:ph type="sldNum" sz="quarter" idx="10"/>
          </p:nvPr>
        </p:nvSpPr>
        <p:spPr/>
        <p:txBody>
          <a:bodyPr/>
          <a:lstStyle/>
          <a:p>
            <a:pPr defTabSz="986002">
              <a:defRPr/>
            </a:pPr>
            <a:fld id="{4484ABEE-72D2-4711-B507-13A06E438805}" type="slidenum">
              <a:rPr lang="en-US" sz="1400">
                <a:solidFill>
                  <a:prstClr val="black"/>
                </a:solidFill>
                <a:latin typeface="Segoe UI" pitchFamily="34" charset="0"/>
              </a:rPr>
              <a:pPr defTabSz="986002">
                <a:defRPr/>
              </a:pPr>
              <a:t>19</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4261041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49C2287-ECD0-4A55-9234-8A285F924AD2}" type="datetime8">
              <a:rPr lang="en-US" sz="1400">
                <a:solidFill>
                  <a:prstClr val="black"/>
                </a:solidFill>
                <a:latin typeface="Segoe UI" pitchFamily="34" charset="0"/>
              </a:rPr>
              <a:pPr defTabSz="1042303">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20</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562221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A11C92F7-E87C-485A-BB33-34448ED3971C}" type="datetime8">
              <a:rPr lang="en-US" sz="1400">
                <a:solidFill>
                  <a:prstClr val="black"/>
                </a:solidFill>
                <a:latin typeface="Segoe UI" pitchFamily="34" charset="0"/>
              </a:rPr>
              <a:pPr defTabSz="986002">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21</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215443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A11C92F7-E87C-485A-BB33-34448ED3971C}" type="datetime8">
              <a:rPr lang="en-US" sz="1400">
                <a:solidFill>
                  <a:prstClr val="black"/>
                </a:solidFill>
                <a:latin typeface="Segoe UI" pitchFamily="34" charset="0"/>
              </a:rPr>
              <a:pPr defTabSz="986002">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3</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99877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22</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773039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23</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055493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30</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126466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042303">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42303">
              <a:defRPr/>
            </a:pPr>
            <a:fld id="{01847A4B-6736-430F-A95C-DDF26B427AB0}" type="datetime8">
              <a:rPr lang="en-US" sz="1400">
                <a:solidFill>
                  <a:prstClr val="black"/>
                </a:solidFill>
                <a:latin typeface="Segoe UI" pitchFamily="34" charset="0"/>
              </a:rPr>
              <a:pPr defTabSz="1042303">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042303">
              <a:defRPr/>
            </a:pPr>
            <a:fld id="{B4008EB6-D09E-4580-8CD6-DDB14511944F}" type="slidenum">
              <a:rPr lang="en-US" sz="1400">
                <a:solidFill>
                  <a:prstClr val="black"/>
                </a:solidFill>
                <a:latin typeface="Segoe UI" pitchFamily="34" charset="0"/>
              </a:rPr>
              <a:pPr defTabSz="1042303">
                <a:defRPr/>
              </a:pPr>
              <a:t>39</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82991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sz="1400">
                <a:solidFill>
                  <a:prstClr val="black"/>
                </a:solidFill>
                <a:latin typeface="Segoe UI" pitchFamily="34" charset="0"/>
              </a:rPr>
              <a:pPr defTabSz="986002">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4</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339774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DD599A15-3897-428E-9F21-97B2CC21586F}" type="datetime8">
              <a:rPr lang="en-US" sz="1400">
                <a:solidFill>
                  <a:prstClr val="black"/>
                </a:solidFill>
                <a:latin typeface="Segoe UI" pitchFamily="34" charset="0"/>
              </a:rPr>
              <a:pPr defTabSz="986002">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5</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24178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35F6008D-6F1A-41A6-8880-D6DCCB9D08F1}" type="datetime8">
              <a:rPr lang="en-US" sz="1400">
                <a:solidFill>
                  <a:prstClr val="black"/>
                </a:solidFill>
                <a:latin typeface="Segoe UI" pitchFamily="34" charset="0"/>
              </a:rPr>
              <a:pPr defTabSz="986002">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6</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2547978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5C6AF9B4-10ED-43E3-86AD-36DD2CE7A5FD}" type="datetime8">
              <a:rPr lang="en-US" sz="1400">
                <a:solidFill>
                  <a:prstClr val="black"/>
                </a:solidFill>
                <a:latin typeface="Segoe UI" pitchFamily="34" charset="0"/>
              </a:rPr>
              <a:pPr defTabSz="986002">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7</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168626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226FB909-92B0-4CE3-A1C7-3C5A5E1056C5}" type="datetime8">
              <a:rPr lang="en-US" sz="1400">
                <a:solidFill>
                  <a:prstClr val="black"/>
                </a:solidFill>
                <a:latin typeface="Segoe UI" pitchFamily="34" charset="0"/>
              </a:rPr>
              <a:pPr defTabSz="986002">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8</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67965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F936F4C1-9439-4C94-A971-F3904E6486CE}" type="datetime8">
              <a:rPr lang="en-US" sz="1400">
                <a:solidFill>
                  <a:prstClr val="black"/>
                </a:solidFill>
                <a:latin typeface="Segoe UI" pitchFamily="34" charset="0"/>
              </a:rPr>
              <a:pPr defTabSz="986002">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9</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3004037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sz="1400"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38629" defTabSz="102146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B16448FD-B4E2-4367-945C-9AF15DFD8C69}" type="datetime8">
              <a:rPr lang="en-US" sz="1400">
                <a:solidFill>
                  <a:prstClr val="black"/>
                </a:solidFill>
                <a:latin typeface="Segoe UI" pitchFamily="34" charset="0"/>
              </a:rPr>
              <a:pPr defTabSz="986002">
                <a:defRPr/>
              </a:pPr>
              <a:t>4/27/2018 10:18 PM</a:t>
            </a:fld>
            <a:endParaRPr lang="en-US" sz="1400"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sz="1400">
                <a:solidFill>
                  <a:prstClr val="black"/>
                </a:solidFill>
                <a:latin typeface="Segoe UI" pitchFamily="34" charset="0"/>
              </a:rPr>
              <a:pPr defTabSz="986002">
                <a:defRPr/>
              </a:pPr>
              <a:t>10</a:t>
            </a:fld>
            <a:endParaRPr lang="en-US" sz="1400" dirty="0">
              <a:solidFill>
                <a:prstClr val="black"/>
              </a:solidFill>
              <a:latin typeface="Segoe UI" pitchFamily="34" charset="0"/>
            </a:endParaRPr>
          </a:p>
        </p:txBody>
      </p:sp>
    </p:spTree>
    <p:extLst>
      <p:ext uri="{BB962C8B-B14F-4D97-AF65-F5344CB8AC3E}">
        <p14:creationId xmlns:p14="http://schemas.microsoft.com/office/powerpoint/2010/main" val="1371017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196743"/>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91130"/>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6087890"/>
            <a:ext cx="1070841" cy="304828"/>
          </a:xfrm>
          <a:prstGeom prst="rect">
            <a:avLst/>
          </a:prstGeom>
        </p:spPr>
      </p:pic>
    </p:spTree>
    <p:extLst>
      <p:ext uri="{BB962C8B-B14F-4D97-AF65-F5344CB8AC3E}">
        <p14:creationId xmlns:p14="http://schemas.microsoft.com/office/powerpoint/2010/main" val="3469777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9635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01977" y="1187644"/>
            <a:ext cx="8741309" cy="17464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58332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7645"/>
            <a:ext cx="4033911" cy="1610697"/>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dirty="0"/>
              <a:t>Click to edit Master text styles</a:t>
            </a:r>
          </a:p>
          <a:p>
            <a:pPr marL="524113" marR="0" lvl="1" indent="-336179" algn="l" defTabSz="685845" rtl="0" eaLnBrk="1" fontAlgn="auto" latinLnBrk="0" hangingPunct="1">
              <a:lnSpc>
                <a:spcPct val="90000"/>
              </a:lnSpc>
              <a:spcBef>
                <a:spcPct val="20000"/>
              </a:spcBef>
              <a:spcAft>
                <a:spcPts val="0"/>
              </a:spcAft>
              <a:buClrTx/>
              <a:buSzPct val="90000"/>
              <a:tabLst/>
            </a:pPr>
            <a:r>
              <a:rPr lang="en-US" dirty="0"/>
              <a:t>Second level</a:t>
            </a:r>
          </a:p>
          <a:p>
            <a:pPr marL="667689" marR="0" lvl="2" indent="-336179" algn="l" defTabSz="685845" rtl="0" eaLnBrk="1" fontAlgn="auto" latinLnBrk="0" hangingPunct="1">
              <a:lnSpc>
                <a:spcPct val="90000"/>
              </a:lnSpc>
              <a:spcBef>
                <a:spcPct val="20000"/>
              </a:spcBef>
              <a:spcAft>
                <a:spcPts val="0"/>
              </a:spcAft>
              <a:buClrTx/>
              <a:buSzPct val="90000"/>
              <a:tabLst/>
            </a:pPr>
            <a:r>
              <a:rPr lang="en-US" dirty="0"/>
              <a:t>Third level</a:t>
            </a:r>
          </a:p>
          <a:p>
            <a:pPr marL="815934" marR="0" lvl="3" indent="-336179" algn="l" defTabSz="685845" rtl="0" eaLnBrk="1" fontAlgn="auto" latinLnBrk="0" hangingPunct="1">
              <a:lnSpc>
                <a:spcPct val="90000"/>
              </a:lnSpc>
              <a:spcBef>
                <a:spcPct val="20000"/>
              </a:spcBef>
              <a:spcAft>
                <a:spcPts val="0"/>
              </a:spcAft>
              <a:buClrTx/>
              <a:buSzPct val="90000"/>
              <a:tabLst/>
            </a:pPr>
            <a:r>
              <a:rPr lang="en-US" dirty="0"/>
              <a:t>Fourth level</a:t>
            </a:r>
          </a:p>
          <a:p>
            <a:pPr marL="964181" marR="0" lvl="4" indent="-336179" algn="l" defTabSz="685845"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9249522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7645"/>
            <a:ext cx="4033911" cy="1610697"/>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dirty="0"/>
              <a:t>Click to edit Master text styles</a:t>
            </a:r>
          </a:p>
          <a:p>
            <a:pPr marL="314001" marR="0" lvl="1" indent="-126067"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470418" marR="0" lvl="2" indent="-138908"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609325" marR="0" lvl="3" indent="-129569"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752902" marR="0" lvl="4" indent="-12490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8013740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295924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01929" y="1406078"/>
            <a:ext cx="4033912" cy="1791549"/>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4571999" y="4773828"/>
            <a:ext cx="437181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406078"/>
            <a:ext cx="4370072" cy="3366196"/>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4403921"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29" y="3197079"/>
            <a:ext cx="4033912" cy="3369853"/>
          </a:xfrm>
        </p:spPr>
        <p:txBody>
          <a:bodyPr lIns="182880" tIns="146304" rIns="182880" bIns="146304">
            <a:noAutofit/>
          </a:bodyPr>
          <a:lstStyle>
            <a:lvl1pPr marL="0" indent="0">
              <a:buNone/>
              <a:defRPr sz="1765">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4572000" y="4773828"/>
            <a:ext cx="4370071" cy="1791549"/>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7790936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6"/>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65288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6"/>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2379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54774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7991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0"/>
            <a:ext cx="5143237"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7425993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89511"/>
            <a:ext cx="5178583" cy="899665"/>
          </a:xfrm>
        </p:spPr>
        <p:txBody>
          <a:bodyPr/>
          <a:lstStyle>
            <a:lvl1pPr>
              <a:defRPr sz="2941"/>
            </a:lvl1pPr>
          </a:lstStyle>
          <a:p>
            <a:r>
              <a:rPr lang="en-US" dirty="0"/>
              <a:t>Click to edit Master title style</a:t>
            </a:r>
          </a:p>
        </p:txBody>
      </p:sp>
      <p:sp>
        <p:nvSpPr>
          <p:cNvPr id="4" name="Text Placeholder 3"/>
          <p:cNvSpPr>
            <a:spLocks noGrp="1"/>
          </p:cNvSpPr>
          <p:nvPr>
            <p:ph type="body" sz="quarter" idx="10"/>
          </p:nvPr>
        </p:nvSpPr>
        <p:spPr>
          <a:xfrm>
            <a:off x="3765227" y="4773828"/>
            <a:ext cx="5178012" cy="1793104"/>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6858623"/>
          </a:xfrm>
          <a:prstGeom prst="rect">
            <a:avLst/>
          </a:prstGeom>
        </p:spPr>
      </p:pic>
    </p:spTree>
    <p:extLst>
      <p:ext uri="{BB962C8B-B14F-4D97-AF65-F5344CB8AC3E}">
        <p14:creationId xmlns:p14="http://schemas.microsoft.com/office/powerpoint/2010/main" val="346032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8214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564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2708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341169" y="470067"/>
            <a:ext cx="1056059" cy="300619"/>
          </a:xfrm>
          <a:prstGeom prst="rect">
            <a:avLst/>
          </a:prstGeom>
        </p:spPr>
      </p:pic>
    </p:spTree>
    <p:extLst>
      <p:ext uri="{BB962C8B-B14F-4D97-AF65-F5344CB8AC3E}">
        <p14:creationId xmlns:p14="http://schemas.microsoft.com/office/powerpoint/2010/main" val="2612025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835075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187621"/>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82008"/>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6087890"/>
            <a:ext cx="1070841" cy="304828"/>
          </a:xfrm>
          <a:prstGeom prst="rect">
            <a:avLst/>
          </a:prstGeom>
        </p:spPr>
      </p:pic>
    </p:spTree>
    <p:extLst>
      <p:ext uri="{BB962C8B-B14F-4D97-AF65-F5344CB8AC3E}">
        <p14:creationId xmlns:p14="http://schemas.microsoft.com/office/powerpoint/2010/main" val="1939025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96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7" y="1187644"/>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564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Edit Master text styles</a:t>
            </a:r>
          </a:p>
          <a:p>
            <a:pPr marL="378202" marR="0" lvl="1" indent="-378202" algn="l" defTabSz="685845" rtl="0" eaLnBrk="1" fontAlgn="auto" latinLnBrk="0" hangingPunct="1">
              <a:lnSpc>
                <a:spcPct val="90000"/>
              </a:lnSpc>
              <a:spcBef>
                <a:spcPts val="900"/>
              </a:spcBef>
              <a:spcAft>
                <a:spcPts val="0"/>
              </a:spcAft>
              <a:buClr>
                <a:schemeClr val="tx1"/>
              </a:buClr>
              <a:buSzPct val="90000"/>
              <a:tabLst/>
            </a:pPr>
            <a:r>
              <a:rPr lang="en-US"/>
              <a:t>Second level</a:t>
            </a:r>
          </a:p>
          <a:p>
            <a:pPr marL="378202" marR="0" lvl="2" indent="-378202" algn="l" defTabSz="685845" rtl="0" eaLnBrk="1" fontAlgn="auto" latinLnBrk="0" hangingPunct="1">
              <a:lnSpc>
                <a:spcPct val="90000"/>
              </a:lnSpc>
              <a:spcBef>
                <a:spcPts val="900"/>
              </a:spcBef>
              <a:spcAft>
                <a:spcPts val="0"/>
              </a:spcAft>
              <a:buClr>
                <a:schemeClr val="tx1"/>
              </a:buClr>
              <a:buSzPct val="90000"/>
              <a:tabLst/>
            </a:pPr>
            <a:r>
              <a:rPr lang="en-US"/>
              <a:t>Third level</a:t>
            </a:r>
          </a:p>
          <a:p>
            <a:pPr marL="378202" marR="0" lvl="3" indent="-378202" algn="l" defTabSz="685845" rtl="0" eaLnBrk="1" fontAlgn="auto" latinLnBrk="0" hangingPunct="1">
              <a:lnSpc>
                <a:spcPct val="90000"/>
              </a:lnSpc>
              <a:spcBef>
                <a:spcPts val="900"/>
              </a:spcBef>
              <a:spcAft>
                <a:spcPts val="0"/>
              </a:spcAft>
              <a:buClr>
                <a:schemeClr val="tx1"/>
              </a:buClr>
              <a:buSzPct val="90000"/>
              <a:tabLst/>
            </a:pPr>
            <a:r>
              <a:rPr lang="en-US"/>
              <a:t>Fourth level</a:t>
            </a:r>
          </a:p>
          <a:p>
            <a:pPr marL="378202" marR="0" lvl="4" indent="-378202" algn="l" defTabSz="685845" rtl="0" eaLnBrk="1" fontAlgn="auto" latinLnBrk="0" hangingPunct="1">
              <a:lnSpc>
                <a:spcPct val="90000"/>
              </a:lnSpc>
              <a:spcBef>
                <a:spcPts val="9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3815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24" marR="0" lvl="1"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24" marR="0" lvl="2"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24" marR="0" lvl="3"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24" marR="0" lvl="4"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92495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14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6"/>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5662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6"/>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6283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691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597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0"/>
            <a:ext cx="5143237"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46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04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565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89511"/>
            <a:ext cx="5178583" cy="899665"/>
          </a:xfrm>
        </p:spPr>
        <p:txBody>
          <a:bodyPr/>
          <a:lstStyle>
            <a:lvl1pPr>
              <a:defRPr sz="2941"/>
            </a:lvl1pPr>
          </a:lstStyle>
          <a:p>
            <a:r>
              <a:rPr lang="en-US"/>
              <a:t>Click to edit Master title style</a:t>
            </a:r>
            <a:endParaRPr lang="en-US" dirty="0"/>
          </a:p>
        </p:txBody>
      </p:sp>
      <p:sp>
        <p:nvSpPr>
          <p:cNvPr id="4" name="Text Placeholder 3"/>
          <p:cNvSpPr>
            <a:spLocks noGrp="1"/>
          </p:cNvSpPr>
          <p:nvPr>
            <p:ph type="body" sz="quarter" idx="10"/>
          </p:nvPr>
        </p:nvSpPr>
        <p:spPr>
          <a:xfrm>
            <a:off x="3765227" y="4773828"/>
            <a:ext cx="5178012" cy="1793104"/>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6858623"/>
          </a:xfrm>
          <a:prstGeom prst="rect">
            <a:avLst/>
          </a:prstGeom>
        </p:spPr>
      </p:pic>
    </p:spTree>
    <p:extLst>
      <p:ext uri="{BB962C8B-B14F-4D97-AF65-F5344CB8AC3E}">
        <p14:creationId xmlns:p14="http://schemas.microsoft.com/office/powerpoint/2010/main" val="99306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407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38724" y="470067"/>
            <a:ext cx="1067477" cy="304828"/>
          </a:xfrm>
          <a:prstGeom prst="rect">
            <a:avLst/>
          </a:prstGeom>
        </p:spPr>
      </p:pic>
    </p:spTree>
    <p:extLst>
      <p:ext uri="{BB962C8B-B14F-4D97-AF65-F5344CB8AC3E}">
        <p14:creationId xmlns:p14="http://schemas.microsoft.com/office/powerpoint/2010/main" val="1640054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06537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635896"/>
            <a:ext cx="2016956" cy="4931036"/>
          </a:xfrm>
        </p:spPr>
        <p:txBody>
          <a:bodyPr>
            <a:noAutofit/>
          </a:bodyPr>
          <a:lstStyle>
            <a:lvl1pPr marL="252134" indent="-252134">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398492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1800" b="0" i="0" u="none" strike="noStrike" kern="1200" cap="all" spc="6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9274816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522958" y="2562333"/>
            <a:ext cx="3836770" cy="886397"/>
          </a:xfrm>
        </p:spPr>
        <p:txBody>
          <a:bodyPr wrap="square" lIns="91440" rIns="91440" anchor="b" anchorCtr="0">
            <a:spAutoFit/>
          </a:bodyPr>
          <a:lstStyle>
            <a:lvl1pPr>
              <a:defRPr lang="en-US" sz="2400" kern="0" spc="37">
                <a:solidFill>
                  <a:srgbClr val="0078D7"/>
                </a:solidFill>
                <a:latin typeface="Segoe UI Semilight" charset="0"/>
                <a:ea typeface="Segoe UI Semilight" charset="0"/>
                <a:cs typeface="Segoe UI Semilight" charset="0"/>
              </a:defRPr>
            </a:lvl1pPr>
          </a:lstStyle>
          <a:p>
            <a:pPr marL="0" lvl="0" defTabSz="685515"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522959" y="3510463"/>
            <a:ext cx="323598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4587620" y="0"/>
            <a:ext cx="4556381" cy="551305"/>
          </a:xfrm>
        </p:spPr>
        <p:txBody>
          <a:bodyPr/>
          <a:lstStyle/>
          <a:p>
            <a:endParaRPr lang="en-US" dirty="0"/>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522958" y="3695664"/>
            <a:ext cx="3235987" cy="1034129"/>
          </a:xfrm>
        </p:spPr>
        <p:txBody>
          <a:bodyPr lIns="91440" rIns="91440"/>
          <a:lstStyle>
            <a:lvl1pPr>
              <a:spcBef>
                <a:spcPts val="150"/>
              </a:spcBef>
              <a:spcAft>
                <a:spcPts val="900"/>
              </a:spcAft>
              <a:defRPr lang="en-US" sz="900" b="1" kern="1200" spc="127" dirty="0" smtClean="0">
                <a:solidFill>
                  <a:srgbClr val="505050"/>
                </a:solidFill>
                <a:latin typeface="Segoe UI Semibold" charset="0"/>
                <a:ea typeface="Segoe UI Semibold" charset="0"/>
                <a:cs typeface="Segoe UI Semibold" charset="0"/>
              </a:defRPr>
            </a:lvl1pPr>
            <a:lvl2pPr>
              <a:defRPr lang="en-US" sz="900" b="1" kern="1200" spc="127" dirty="0" smtClean="0">
                <a:solidFill>
                  <a:srgbClr val="505050"/>
                </a:solidFill>
                <a:latin typeface="Segoe UI Semibold" charset="0"/>
                <a:ea typeface="Segoe UI Semibold" charset="0"/>
                <a:cs typeface="Segoe UI Semibold" charset="0"/>
              </a:defRPr>
            </a:lvl2pPr>
            <a:lvl3pPr>
              <a:defRPr lang="en-US" sz="900" b="1" kern="1200" spc="127" dirty="0" smtClean="0">
                <a:solidFill>
                  <a:srgbClr val="505050"/>
                </a:solidFill>
                <a:latin typeface="Segoe UI Semibold" charset="0"/>
                <a:ea typeface="Segoe UI Semibold" charset="0"/>
                <a:cs typeface="Segoe UI Semibold" charset="0"/>
              </a:defRPr>
            </a:lvl3pPr>
            <a:lvl4pPr>
              <a:defRPr lang="en-US" sz="900" b="1" kern="1200" spc="127" dirty="0" smtClean="0">
                <a:solidFill>
                  <a:srgbClr val="505050"/>
                </a:solidFill>
                <a:latin typeface="Segoe UI Semibold" charset="0"/>
                <a:ea typeface="Segoe UI Semibold" charset="0"/>
                <a:cs typeface="Segoe UI Semibold" charset="0"/>
              </a:defRPr>
            </a:lvl4pPr>
            <a:lvl5pPr>
              <a:defRPr lang="en-US" sz="900" b="1" kern="1200" spc="127"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0386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4572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685739">
              <a:defRPr/>
            </a:pPr>
            <a:endParaRPr lang="en-US" sz="1350" kern="0" dirty="0">
              <a:solidFill>
                <a:prstClr val="white"/>
              </a:solidFill>
              <a:latin typeface="Segoe UI"/>
            </a:endParaRPr>
          </a:p>
        </p:txBody>
      </p:sp>
      <p:sp>
        <p:nvSpPr>
          <p:cNvPr id="2" name="Title 1"/>
          <p:cNvSpPr>
            <a:spLocks noGrp="1"/>
          </p:cNvSpPr>
          <p:nvPr>
            <p:ph type="title"/>
          </p:nvPr>
        </p:nvSpPr>
        <p:spPr>
          <a:xfrm>
            <a:off x="201930" y="289513"/>
            <a:ext cx="4201990"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0572202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E6B96F-CA7B-401F-A6B4-00A9BBE234C9}" type="datetimeFigureOut">
              <a:rPr lang="en-US" smtClean="0"/>
              <a:pPr/>
              <a:t>4/27/2018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2.emf"/><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6B96F-CA7B-401F-A6B4-00A9BBE234C9}" type="datetimeFigureOut">
              <a:rPr lang="en-US" smtClean="0"/>
              <a:pPr/>
              <a:t>4/27/2018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666965-106F-4805-9FFA-3EFEC736C70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1189178"/>
            <a:ext cx="8740140" cy="174644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6032981" y="3116543"/>
            <a:ext cx="6858623" cy="624914"/>
          </a:xfrm>
          <a:prstGeom prst="rect">
            <a:avLst/>
          </a:prstGeom>
        </p:spPr>
      </p:pic>
    </p:spTree>
    <p:extLst>
      <p:ext uri="{BB962C8B-B14F-4D97-AF65-F5344CB8AC3E}">
        <p14:creationId xmlns:p14="http://schemas.microsoft.com/office/powerpoint/2010/main" val="26569149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hf hdr="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0"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6032981" y="3116543"/>
            <a:ext cx="6858623" cy="624914"/>
          </a:xfrm>
          <a:prstGeom prst="rect">
            <a:avLst/>
          </a:prstGeom>
        </p:spPr>
      </p:pic>
    </p:spTree>
    <p:extLst>
      <p:ext uri="{BB962C8B-B14F-4D97-AF65-F5344CB8AC3E}">
        <p14:creationId xmlns:p14="http://schemas.microsoft.com/office/powerpoint/2010/main" val="274951612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p:transition>
    <p:fade/>
  </p:transition>
  <p:hf hdr="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zure/Microsoft-TDSP/blob/master/Docs/media/overview/tdsp-dir-structure.png" TargetMode="External"/><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50.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jpe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gif"/><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extBox 3"/>
          <p:cNvSpPr txBox="1"/>
          <p:nvPr/>
        </p:nvSpPr>
        <p:spPr>
          <a:xfrm>
            <a:off x="2209800" y="5334000"/>
            <a:ext cx="5231497" cy="461665"/>
          </a:xfrm>
          <a:prstGeom prst="rect">
            <a:avLst/>
          </a:prstGeom>
          <a:noFill/>
        </p:spPr>
        <p:txBody>
          <a:bodyPr wrap="none" rtlCol="0">
            <a:spAutoFit/>
          </a:bodyPr>
          <a:lstStyle/>
          <a:p>
            <a:pPr algn="ctr"/>
            <a:r>
              <a:rPr lang="en-IN" sz="2400" b="1" dirty="0">
                <a:solidFill>
                  <a:schemeClr val="bg1"/>
                </a:solidFill>
                <a:latin typeface="Trebuchet MS" pitchFamily="34" charset="0"/>
              </a:rPr>
              <a:t>www.globalbigdataconference.com</a:t>
            </a:r>
          </a:p>
        </p:txBody>
      </p:sp>
      <p:sp>
        <p:nvSpPr>
          <p:cNvPr id="7" name="TextBox 6"/>
          <p:cNvSpPr txBox="1"/>
          <p:nvPr/>
        </p:nvSpPr>
        <p:spPr>
          <a:xfrm>
            <a:off x="2819400" y="5867400"/>
            <a:ext cx="3446328" cy="830997"/>
          </a:xfrm>
          <a:prstGeom prst="rect">
            <a:avLst/>
          </a:prstGeom>
          <a:noFill/>
        </p:spPr>
        <p:txBody>
          <a:bodyPr wrap="none" rtlCol="0">
            <a:spAutoFit/>
          </a:bodyPr>
          <a:lstStyle/>
          <a:p>
            <a:pPr algn="ctr"/>
            <a:r>
              <a:rPr lang="en-IN" sz="2400" b="1" dirty="0">
                <a:solidFill>
                  <a:schemeClr val="bg1"/>
                </a:solidFill>
                <a:latin typeface="Trebuchet MS" pitchFamily="34" charset="0"/>
              </a:rPr>
              <a:t>Twitter : @bigdataconf</a:t>
            </a:r>
          </a:p>
          <a:p>
            <a:pPr algn="ctr"/>
            <a:r>
              <a:rPr lang="en-IN" sz="2400" b="1" dirty="0">
                <a:solidFill>
                  <a:schemeClr val="bg1"/>
                </a:solidFill>
                <a:latin typeface="Trebuchet MS" pitchFamily="34" charset="0"/>
              </a:rPr>
              <a:t>    #GAIC</a:t>
            </a:r>
          </a:p>
        </p:txBody>
      </p:sp>
      <p:pic>
        <p:nvPicPr>
          <p:cNvPr id="2" name="Picture 2" descr="http://globalbigdataconference.com/bdcglobal/content/banners/banners-10186.jpeg"/>
          <p:cNvPicPr>
            <a:picLocks noChangeAspect="1" noChangeArrowheads="1"/>
          </p:cNvPicPr>
          <p:nvPr/>
        </p:nvPicPr>
        <p:blipFill>
          <a:blip r:embed="rId3"/>
          <a:srcRect/>
          <a:stretch>
            <a:fillRect/>
          </a:stretch>
        </p:blipFill>
        <p:spPr bwMode="auto">
          <a:xfrm>
            <a:off x="0" y="2438400"/>
            <a:ext cx="9144000" cy="2133600"/>
          </a:xfrm>
          <a:prstGeom prst="rect">
            <a:avLst/>
          </a:prstGeom>
          <a:noFill/>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2248-E442-4C5C-9BBC-88C9F9E4169F}"/>
              </a:ext>
            </a:extLst>
          </p:cNvPr>
          <p:cNvSpPr>
            <a:spLocks noGrp="1"/>
          </p:cNvSpPr>
          <p:nvPr>
            <p:ph type="title"/>
          </p:nvPr>
        </p:nvSpPr>
        <p:spPr>
          <a:xfrm>
            <a:off x="383070" y="334199"/>
            <a:ext cx="8741880" cy="674653"/>
          </a:xfrm>
        </p:spPr>
        <p:txBody>
          <a:bodyPr/>
          <a:lstStyle/>
          <a:p>
            <a:r>
              <a:rPr lang="en-US" sz="2941" dirty="0">
                <a:solidFill>
                  <a:schemeClr val="accent4">
                    <a:lumMod val="75000"/>
                  </a:schemeClr>
                </a:solidFill>
              </a:rPr>
              <a:t>Shared and distributed infrastructure &amp; toolkits</a:t>
            </a:r>
          </a:p>
        </p:txBody>
      </p:sp>
      <p:sp>
        <p:nvSpPr>
          <p:cNvPr id="3" name="Text Placeholder 2">
            <a:extLst>
              <a:ext uri="{FF2B5EF4-FFF2-40B4-BE49-F238E27FC236}">
                <a16:creationId xmlns:a16="http://schemas.microsoft.com/office/drawing/2014/main" id="{554DFA5B-C232-4C34-B6FE-E4E0EA5E3FFF}"/>
              </a:ext>
            </a:extLst>
          </p:cNvPr>
          <p:cNvSpPr>
            <a:spLocks noGrp="1"/>
          </p:cNvSpPr>
          <p:nvPr>
            <p:ph type="body" sz="quarter" idx="10"/>
          </p:nvPr>
        </p:nvSpPr>
        <p:spPr>
          <a:xfrm>
            <a:off x="5024658" y="1804813"/>
            <a:ext cx="3530887" cy="2357568"/>
          </a:xfrm>
        </p:spPr>
        <p:txBody>
          <a:bodyPr/>
          <a:lstStyle/>
          <a:p>
            <a:r>
              <a:rPr lang="en-US" sz="1471" dirty="0"/>
              <a:t>Project artifacts &amp; code stored in central git (version control) repositories.</a:t>
            </a:r>
          </a:p>
          <a:p>
            <a:r>
              <a:rPr lang="en-US" sz="1471" dirty="0"/>
              <a:t>Data typically stored in cloud stores, such as blob or database</a:t>
            </a:r>
          </a:p>
          <a:p>
            <a:r>
              <a:rPr lang="en-US" sz="1471" dirty="0"/>
              <a:t>Virtual machines (VMs), or clusters are disposable compute, added to projects as needed</a:t>
            </a:r>
          </a:p>
          <a:p>
            <a:r>
              <a:rPr lang="en-US" sz="1471" dirty="0"/>
              <a:t>Many-to-many relationship between data scientists, compute and projects</a:t>
            </a:r>
          </a:p>
        </p:txBody>
      </p:sp>
      <p:pic>
        <p:nvPicPr>
          <p:cNvPr id="4" name="Picture 3">
            <a:extLst>
              <a:ext uri="{FF2B5EF4-FFF2-40B4-BE49-F238E27FC236}">
                <a16:creationId xmlns:a16="http://schemas.microsoft.com/office/drawing/2014/main" id="{2DC7E848-2E87-464A-821A-CAEEC57E82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168" y="2196416"/>
            <a:ext cx="4067211" cy="319351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5CC54A1-E66C-42E7-A718-EAD6C3218B2C}"/>
              </a:ext>
            </a:extLst>
          </p:cNvPr>
          <p:cNvSpPr txBox="1"/>
          <p:nvPr/>
        </p:nvSpPr>
        <p:spPr>
          <a:xfrm>
            <a:off x="8709032" y="133885"/>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10</a:t>
            </a:fld>
            <a:endParaRPr lang="en-US" sz="1324" dirty="0">
              <a:gradFill>
                <a:gsLst>
                  <a:gs pos="2917">
                    <a:srgbClr val="353535"/>
                  </a:gs>
                  <a:gs pos="30000">
                    <a:srgbClr val="353535"/>
                  </a:gs>
                </a:gsLst>
                <a:lin ang="5400000" scaled="0"/>
              </a:gradFill>
              <a:latin typeface="Segoe UI Semilight"/>
            </a:endParaRPr>
          </a:p>
        </p:txBody>
      </p:sp>
      <p:pic>
        <p:nvPicPr>
          <p:cNvPr id="8" name="Picture 7">
            <a:extLst>
              <a:ext uri="{FF2B5EF4-FFF2-40B4-BE49-F238E27FC236}">
                <a16:creationId xmlns:a16="http://schemas.microsoft.com/office/drawing/2014/main" id="{C9171D95-C2D9-4EFC-A510-9800435612ED}"/>
              </a:ext>
            </a:extLst>
          </p:cNvPr>
          <p:cNvPicPr>
            <a:picLocks noChangeAspect="1"/>
          </p:cNvPicPr>
          <p:nvPr/>
        </p:nvPicPr>
        <p:blipFill>
          <a:blip r:embed="rId4"/>
          <a:stretch>
            <a:fillRect/>
          </a:stretch>
        </p:blipFill>
        <p:spPr>
          <a:xfrm>
            <a:off x="5342915" y="4445346"/>
            <a:ext cx="2894371" cy="1889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052901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8EB8-08FD-4039-9616-292FE8E8C390}"/>
              </a:ext>
            </a:extLst>
          </p:cNvPr>
          <p:cNvSpPr>
            <a:spLocks noGrp="1"/>
          </p:cNvSpPr>
          <p:nvPr>
            <p:ph type="title"/>
          </p:nvPr>
        </p:nvSpPr>
        <p:spPr>
          <a:xfrm>
            <a:off x="267968" y="341382"/>
            <a:ext cx="8741880" cy="674653"/>
          </a:xfrm>
        </p:spPr>
        <p:txBody>
          <a:bodyPr/>
          <a:lstStyle/>
          <a:p>
            <a:r>
              <a:rPr lang="en-US" sz="2941" dirty="0">
                <a:solidFill>
                  <a:schemeClr val="accent4">
                    <a:lumMod val="75000"/>
                  </a:schemeClr>
                </a:solidFill>
              </a:rPr>
              <a:t>Agile work planning and execution template</a:t>
            </a:r>
          </a:p>
        </p:txBody>
      </p:sp>
      <p:sp>
        <p:nvSpPr>
          <p:cNvPr id="4" name="TextBox 3">
            <a:extLst>
              <a:ext uri="{FF2B5EF4-FFF2-40B4-BE49-F238E27FC236}">
                <a16:creationId xmlns:a16="http://schemas.microsoft.com/office/drawing/2014/main" id="{F315842F-0444-436F-9E71-C430DDF801E3}"/>
              </a:ext>
            </a:extLst>
          </p:cNvPr>
          <p:cNvSpPr txBox="1"/>
          <p:nvPr/>
        </p:nvSpPr>
        <p:spPr>
          <a:xfrm>
            <a:off x="82058" y="1732629"/>
            <a:ext cx="4433916" cy="1705279"/>
          </a:xfrm>
          <a:prstGeom prst="rect">
            <a:avLst/>
          </a:prstGeom>
          <a:noFill/>
        </p:spPr>
        <p:txBody>
          <a:bodyPr wrap="square" lIns="134464" tIns="107571" rIns="134464" bIns="107571" rtlCol="0">
            <a:spAutoFit/>
          </a:bodyPr>
          <a:lstStyle/>
          <a:p>
            <a:pPr marL="252134" indent="-252134" defTabSz="685845">
              <a:lnSpc>
                <a:spcPct val="90000"/>
              </a:lnSpc>
              <a:spcAft>
                <a:spcPts val="441"/>
              </a:spcAft>
              <a:buFont typeface="Courier New" panose="02070309020205020404" pitchFamily="49" charset="0"/>
              <a:buChar char="o"/>
            </a:pPr>
            <a:r>
              <a:rPr lang="en-US" sz="1765" b="1" dirty="0">
                <a:solidFill>
                  <a:srgbClr val="737373">
                    <a:lumMod val="75000"/>
                  </a:srgbClr>
                </a:solidFill>
                <a:latin typeface="Segoe UI Light" panose="020B0502040204020203" pitchFamily="34" charset="0"/>
                <a:cs typeface="Segoe UI Light" panose="020B0502040204020203" pitchFamily="34" charset="0"/>
              </a:rPr>
              <a:t>Use Agile work planning &amp; execution template (data science specific)</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Projects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e.g. “Fraud Detection for Customer ABC”</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Stages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correspond to the stages in TDSP lifecycle. </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Stories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correspond to the life-cycle sub-stages.</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Tasks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Tasks are assignable code or document work items to complete a specific data science story.</a:t>
            </a:r>
          </a:p>
        </p:txBody>
      </p:sp>
      <p:pic>
        <p:nvPicPr>
          <p:cNvPr id="5" name="Picture 4">
            <a:extLst>
              <a:ext uri="{FF2B5EF4-FFF2-40B4-BE49-F238E27FC236}">
                <a16:creationId xmlns:a16="http://schemas.microsoft.com/office/drawing/2014/main" id="{90732817-0E5E-4EDF-8996-41DE570B1484}"/>
              </a:ext>
            </a:extLst>
          </p:cNvPr>
          <p:cNvPicPr>
            <a:picLocks noChangeAspect="1"/>
          </p:cNvPicPr>
          <p:nvPr/>
        </p:nvPicPr>
        <p:blipFill rotWithShape="1">
          <a:blip r:embed="rId3"/>
          <a:srcRect l="34363" t="38019" r="2685" b="3538"/>
          <a:stretch/>
        </p:blipFill>
        <p:spPr>
          <a:xfrm>
            <a:off x="4525811" y="1749370"/>
            <a:ext cx="3979625" cy="4014120"/>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pic>
        <p:nvPicPr>
          <p:cNvPr id="6" name="Picture 4" descr="Image result for visual studio logo">
            <a:extLst>
              <a:ext uri="{FF2B5EF4-FFF2-40B4-BE49-F238E27FC236}">
                <a16:creationId xmlns:a16="http://schemas.microsoft.com/office/drawing/2014/main" id="{A10F61D7-46A5-44CB-A461-9436571DA9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2515" y="6172200"/>
            <a:ext cx="426858" cy="4414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10" name="Group 9">
            <a:extLst>
              <a:ext uri="{FF2B5EF4-FFF2-40B4-BE49-F238E27FC236}">
                <a16:creationId xmlns:a16="http://schemas.microsoft.com/office/drawing/2014/main" id="{7DE30340-BFC4-41BD-B2E7-7EC615505F9B}"/>
              </a:ext>
            </a:extLst>
          </p:cNvPr>
          <p:cNvGrpSpPr/>
          <p:nvPr/>
        </p:nvGrpSpPr>
        <p:grpSpPr>
          <a:xfrm>
            <a:off x="390550" y="3530551"/>
            <a:ext cx="3515649" cy="2496338"/>
            <a:chOff x="531174" y="3635378"/>
            <a:chExt cx="4781527" cy="3395193"/>
          </a:xfrm>
        </p:grpSpPr>
        <p:pic>
          <p:nvPicPr>
            <p:cNvPr id="7" name="Picture 6">
              <a:extLst>
                <a:ext uri="{FF2B5EF4-FFF2-40B4-BE49-F238E27FC236}">
                  <a16:creationId xmlns:a16="http://schemas.microsoft.com/office/drawing/2014/main" id="{2ACE052B-8D4B-4924-AF93-9F3672851B95}"/>
                </a:ext>
              </a:extLst>
            </p:cNvPr>
            <p:cNvPicPr>
              <a:picLocks noChangeAspect="1"/>
            </p:cNvPicPr>
            <p:nvPr/>
          </p:nvPicPr>
          <p:blipFill>
            <a:blip r:embed="rId5"/>
            <a:stretch>
              <a:fillRect/>
            </a:stretch>
          </p:blipFill>
          <p:spPr>
            <a:xfrm>
              <a:off x="647574" y="3725862"/>
              <a:ext cx="4665127" cy="2857834"/>
            </a:xfrm>
            <a:prstGeom prst="rect">
              <a:avLst/>
            </a:prstGeom>
            <a:effectLst>
              <a:outerShdw blurRad="50800" dist="38100" dir="5400000" algn="t" rotWithShape="0">
                <a:prstClr val="black">
                  <a:alpha val="40000"/>
                </a:prstClr>
              </a:outerShdw>
            </a:effectLst>
          </p:spPr>
        </p:pic>
        <p:sp>
          <p:nvSpPr>
            <p:cNvPr id="8" name="Rectangle 7">
              <a:extLst>
                <a:ext uri="{FF2B5EF4-FFF2-40B4-BE49-F238E27FC236}">
                  <a16:creationId xmlns:a16="http://schemas.microsoft.com/office/drawing/2014/main" id="{A9464B0F-0EDC-44B3-9F8E-EE033EB53518}"/>
                </a:ext>
              </a:extLst>
            </p:cNvPr>
            <p:cNvSpPr/>
            <p:nvPr/>
          </p:nvSpPr>
          <p:spPr>
            <a:xfrm>
              <a:off x="797404" y="6627845"/>
              <a:ext cx="4327524" cy="402726"/>
            </a:xfrm>
            <a:prstGeom prst="rect">
              <a:avLst/>
            </a:prstGeom>
          </p:spPr>
          <p:txBody>
            <a:bodyPr wrap="square">
              <a:spAutoFit/>
            </a:bodyPr>
            <a:lstStyle/>
            <a:p>
              <a:pPr algn="ctr" defTabSz="685845"/>
              <a:r>
                <a:rPr lang="en-US" sz="1324" dirty="0">
                  <a:solidFill>
                    <a:srgbClr val="353535"/>
                  </a:solidFill>
                  <a:latin typeface="Segoe UI Semilight"/>
                </a:rPr>
                <a:t>https://commons.wikimedia.org</a:t>
              </a:r>
            </a:p>
          </p:txBody>
        </p:sp>
        <p:sp>
          <p:nvSpPr>
            <p:cNvPr id="9" name="TextBox 8">
              <a:extLst>
                <a:ext uri="{FF2B5EF4-FFF2-40B4-BE49-F238E27FC236}">
                  <a16:creationId xmlns:a16="http://schemas.microsoft.com/office/drawing/2014/main" id="{433CB54F-7153-4B7B-93AF-9D08C761EF14}"/>
                </a:ext>
              </a:extLst>
            </p:cNvPr>
            <p:cNvSpPr txBox="1"/>
            <p:nvPr/>
          </p:nvSpPr>
          <p:spPr>
            <a:xfrm>
              <a:off x="531174" y="3635378"/>
              <a:ext cx="1423850" cy="864060"/>
            </a:xfrm>
            <a:prstGeom prst="rect">
              <a:avLst/>
            </a:prstGeom>
            <a:noFill/>
          </p:spPr>
          <p:txBody>
            <a:bodyPr wrap="none" lIns="134464" tIns="107571" rIns="134464" bIns="107571" rtlCol="0">
              <a:spAutoFit/>
            </a:bodyPr>
            <a:lstStyle/>
            <a:p>
              <a:pPr defTabSz="685845">
                <a:lnSpc>
                  <a:spcPct val="90000"/>
                </a:lnSpc>
                <a:spcAft>
                  <a:spcPts val="441"/>
                </a:spcAft>
              </a:pPr>
              <a:r>
                <a:rPr lang="en-US" sz="1324" dirty="0">
                  <a:solidFill>
                    <a:srgbClr val="0078D7">
                      <a:lumMod val="75000"/>
                    </a:srgbClr>
                  </a:solidFill>
                  <a:latin typeface="Segoe UI Semilight"/>
                </a:rPr>
                <a:t>Scrum </a:t>
              </a:r>
            </a:p>
            <a:p>
              <a:pPr defTabSz="685845">
                <a:lnSpc>
                  <a:spcPct val="90000"/>
                </a:lnSpc>
                <a:spcAft>
                  <a:spcPts val="441"/>
                </a:spcAft>
              </a:pPr>
              <a:r>
                <a:rPr lang="en-US" sz="1324" dirty="0">
                  <a:solidFill>
                    <a:srgbClr val="0078D7">
                      <a:lumMod val="75000"/>
                    </a:srgbClr>
                  </a:solidFill>
                  <a:latin typeface="Segoe UI Semilight"/>
                </a:rPr>
                <a:t>framework</a:t>
              </a:r>
            </a:p>
          </p:txBody>
        </p:sp>
      </p:grpSp>
      <p:sp>
        <p:nvSpPr>
          <p:cNvPr id="11" name="TextBox 10">
            <a:extLst>
              <a:ext uri="{FF2B5EF4-FFF2-40B4-BE49-F238E27FC236}">
                <a16:creationId xmlns:a16="http://schemas.microsoft.com/office/drawing/2014/main" id="{F0F44F72-0EF6-4E06-ADF7-AED011B2DB8A}"/>
              </a:ext>
            </a:extLst>
          </p:cNvPr>
          <p:cNvSpPr txBox="1"/>
          <p:nvPr/>
        </p:nvSpPr>
        <p:spPr>
          <a:xfrm>
            <a:off x="8715351" y="141068"/>
            <a:ext cx="428649"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11</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410740647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FE51-E6E8-4919-B06D-50102716A2CE}"/>
              </a:ext>
            </a:extLst>
          </p:cNvPr>
          <p:cNvSpPr>
            <a:spLocks noGrp="1"/>
          </p:cNvSpPr>
          <p:nvPr>
            <p:ph type="title"/>
          </p:nvPr>
        </p:nvSpPr>
        <p:spPr>
          <a:xfrm>
            <a:off x="402120" y="387815"/>
            <a:ext cx="8741880" cy="674653"/>
          </a:xfrm>
        </p:spPr>
        <p:txBody>
          <a:bodyPr/>
          <a:lstStyle/>
          <a:p>
            <a:r>
              <a:rPr lang="en-US" sz="2941" dirty="0">
                <a:solidFill>
                  <a:schemeClr val="accent4">
                    <a:lumMod val="75000"/>
                  </a:schemeClr>
                </a:solidFill>
              </a:rPr>
              <a:t>Collaborative development guidelines</a:t>
            </a:r>
          </a:p>
        </p:txBody>
      </p:sp>
      <p:sp>
        <p:nvSpPr>
          <p:cNvPr id="3" name="Text Placeholder 2">
            <a:extLst>
              <a:ext uri="{FF2B5EF4-FFF2-40B4-BE49-F238E27FC236}">
                <a16:creationId xmlns:a16="http://schemas.microsoft.com/office/drawing/2014/main" id="{C621FA1B-FFBA-44A2-9FA5-F647633EE471}"/>
              </a:ext>
            </a:extLst>
          </p:cNvPr>
          <p:cNvSpPr>
            <a:spLocks noGrp="1"/>
          </p:cNvSpPr>
          <p:nvPr>
            <p:ph type="body" sz="quarter" idx="10"/>
          </p:nvPr>
        </p:nvSpPr>
        <p:spPr>
          <a:xfrm>
            <a:off x="430922" y="1947545"/>
            <a:ext cx="4321504" cy="1325748"/>
          </a:xfrm>
        </p:spPr>
        <p:txBody>
          <a:bodyPr/>
          <a:lstStyle/>
          <a:p>
            <a:r>
              <a:rPr lang="en-US" sz="2059" dirty="0"/>
              <a:t>Version control and review</a:t>
            </a:r>
          </a:p>
          <a:p>
            <a:pPr lvl="1">
              <a:buFont typeface="Courier New" panose="02070309020205020404" pitchFamily="49" charset="0"/>
              <a:buChar char="o"/>
            </a:pPr>
            <a:r>
              <a:rPr lang="en-US" sz="1324" dirty="0">
                <a:latin typeface="+mj-lt"/>
              </a:rPr>
              <a:t>Git is a Version Control System</a:t>
            </a:r>
          </a:p>
          <a:p>
            <a:pPr lvl="1">
              <a:buFont typeface="Courier New" panose="02070309020205020404" pitchFamily="49" charset="0"/>
              <a:buChar char="o"/>
            </a:pPr>
            <a:r>
              <a:rPr lang="en-US" sz="1324" dirty="0">
                <a:latin typeface="+mj-lt"/>
              </a:rPr>
              <a:t>Each repo contains the full change history</a:t>
            </a:r>
          </a:p>
          <a:p>
            <a:pPr lvl="1">
              <a:buFont typeface="Courier New" panose="02070309020205020404" pitchFamily="49" charset="0"/>
              <a:buChar char="o"/>
            </a:pPr>
            <a:r>
              <a:rPr lang="en-US" sz="1324" dirty="0">
                <a:latin typeface="+mj-lt"/>
              </a:rPr>
              <a:t>Used in a distributed way with a single remote repo and several local repos (on local machine or a VM)</a:t>
            </a:r>
          </a:p>
        </p:txBody>
      </p:sp>
      <p:grpSp>
        <p:nvGrpSpPr>
          <p:cNvPr id="5" name="Group 4">
            <a:extLst>
              <a:ext uri="{FF2B5EF4-FFF2-40B4-BE49-F238E27FC236}">
                <a16:creationId xmlns:a16="http://schemas.microsoft.com/office/drawing/2014/main" id="{E67D6B12-E8C4-4CA6-9629-7E855AC95A14}"/>
              </a:ext>
            </a:extLst>
          </p:cNvPr>
          <p:cNvGrpSpPr/>
          <p:nvPr/>
        </p:nvGrpSpPr>
        <p:grpSpPr>
          <a:xfrm>
            <a:off x="537467" y="3538807"/>
            <a:ext cx="3931761" cy="1904903"/>
            <a:chOff x="4929594" y="3056613"/>
            <a:chExt cx="7374255" cy="3418083"/>
          </a:xfrm>
        </p:grpSpPr>
        <p:sp>
          <p:nvSpPr>
            <p:cNvPr id="6" name="Oval 5">
              <a:extLst>
                <a:ext uri="{FF2B5EF4-FFF2-40B4-BE49-F238E27FC236}">
                  <a16:creationId xmlns:a16="http://schemas.microsoft.com/office/drawing/2014/main" id="{52AB5E45-F286-4BCA-9D31-1E1559AE3D54}"/>
                </a:ext>
              </a:extLst>
            </p:cNvPr>
            <p:cNvSpPr/>
            <p:nvPr/>
          </p:nvSpPr>
          <p:spPr>
            <a:xfrm>
              <a:off x="7803898" y="3056613"/>
              <a:ext cx="1687251" cy="139538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Remote</a:t>
              </a:r>
            </a:p>
          </p:txBody>
        </p:sp>
        <p:sp>
          <p:nvSpPr>
            <p:cNvPr id="7" name="Oval 6">
              <a:extLst>
                <a:ext uri="{FF2B5EF4-FFF2-40B4-BE49-F238E27FC236}">
                  <a16:creationId xmlns:a16="http://schemas.microsoft.com/office/drawing/2014/main" id="{89DDA5B5-5510-4288-A750-9E46962EABE2}"/>
                </a:ext>
              </a:extLst>
            </p:cNvPr>
            <p:cNvSpPr/>
            <p:nvPr/>
          </p:nvSpPr>
          <p:spPr>
            <a:xfrm>
              <a:off x="6922601"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sp>
          <p:nvSpPr>
            <p:cNvPr id="8" name="Oval 7">
              <a:extLst>
                <a:ext uri="{FF2B5EF4-FFF2-40B4-BE49-F238E27FC236}">
                  <a16:creationId xmlns:a16="http://schemas.microsoft.com/office/drawing/2014/main" id="{D23F9B92-BBB1-4C9B-A9E4-4CA088ECD5CA}"/>
                </a:ext>
              </a:extLst>
            </p:cNvPr>
            <p:cNvSpPr/>
            <p:nvPr/>
          </p:nvSpPr>
          <p:spPr>
            <a:xfrm>
              <a:off x="8915609"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sp>
          <p:nvSpPr>
            <p:cNvPr id="9" name="Oval 8">
              <a:extLst>
                <a:ext uri="{FF2B5EF4-FFF2-40B4-BE49-F238E27FC236}">
                  <a16:creationId xmlns:a16="http://schemas.microsoft.com/office/drawing/2014/main" id="{F73FDA68-53E0-477A-9DD1-C1A9694BD8A2}"/>
                </a:ext>
              </a:extLst>
            </p:cNvPr>
            <p:cNvSpPr/>
            <p:nvPr/>
          </p:nvSpPr>
          <p:spPr>
            <a:xfrm>
              <a:off x="4929594"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sp>
          <p:nvSpPr>
            <p:cNvPr id="10" name="Oval 9">
              <a:extLst>
                <a:ext uri="{FF2B5EF4-FFF2-40B4-BE49-F238E27FC236}">
                  <a16:creationId xmlns:a16="http://schemas.microsoft.com/office/drawing/2014/main" id="{3A082A8C-416D-43E6-A92A-FA9D9FCF703B}"/>
                </a:ext>
              </a:extLst>
            </p:cNvPr>
            <p:cNvSpPr/>
            <p:nvPr/>
          </p:nvSpPr>
          <p:spPr>
            <a:xfrm>
              <a:off x="10908616"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cxnSp>
          <p:nvCxnSpPr>
            <p:cNvPr id="11" name="Straight Connector 10">
              <a:extLst>
                <a:ext uri="{FF2B5EF4-FFF2-40B4-BE49-F238E27FC236}">
                  <a16:creationId xmlns:a16="http://schemas.microsoft.com/office/drawing/2014/main" id="{69BF78AF-7458-492D-A97F-D92D38C2158C}"/>
                </a:ext>
              </a:extLst>
            </p:cNvPr>
            <p:cNvCxnSpPr>
              <a:cxnSpLocks/>
              <a:stCxn id="6" idx="3"/>
              <a:endCxn id="9" idx="7"/>
            </p:cNvCxnSpPr>
            <p:nvPr/>
          </p:nvCxnSpPr>
          <p:spPr>
            <a:xfrm flipH="1">
              <a:off x="6120499" y="4247652"/>
              <a:ext cx="1930491" cy="1036005"/>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601423-B24F-45F8-8F65-AD454DBB324E}"/>
                </a:ext>
              </a:extLst>
            </p:cNvPr>
            <p:cNvCxnSpPr>
              <a:cxnSpLocks/>
              <a:endCxn id="7" idx="0"/>
            </p:cNvCxnSpPr>
            <p:nvPr/>
          </p:nvCxnSpPr>
          <p:spPr>
            <a:xfrm flipH="1">
              <a:off x="7620218" y="4364812"/>
              <a:ext cx="550889" cy="68699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9BE382-870D-4770-9C3C-946726ED4A34}"/>
                </a:ext>
              </a:extLst>
            </p:cNvPr>
            <p:cNvCxnSpPr>
              <a:cxnSpLocks/>
              <a:stCxn id="6" idx="5"/>
              <a:endCxn id="10" idx="1"/>
            </p:cNvCxnSpPr>
            <p:nvPr/>
          </p:nvCxnSpPr>
          <p:spPr>
            <a:xfrm>
              <a:off x="9244057" y="4247652"/>
              <a:ext cx="1868887" cy="100850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26F5B7-627D-40D2-8951-9EDE51F80F12}"/>
                </a:ext>
              </a:extLst>
            </p:cNvPr>
            <p:cNvCxnSpPr>
              <a:cxnSpLocks/>
              <a:endCxn id="8" idx="0"/>
            </p:cNvCxnSpPr>
            <p:nvPr/>
          </p:nvCxnSpPr>
          <p:spPr>
            <a:xfrm>
              <a:off x="8861278" y="4364812"/>
              <a:ext cx="751947" cy="71449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ADB02CA-7A33-4047-BE21-50FA8A24EB3D}"/>
              </a:ext>
            </a:extLst>
          </p:cNvPr>
          <p:cNvGrpSpPr/>
          <p:nvPr/>
        </p:nvGrpSpPr>
        <p:grpSpPr>
          <a:xfrm>
            <a:off x="5382818" y="1856699"/>
            <a:ext cx="2757431" cy="1682108"/>
            <a:chOff x="7521031" y="1578722"/>
            <a:chExt cx="3750298" cy="2287784"/>
          </a:xfrm>
        </p:grpSpPr>
        <p:pic>
          <p:nvPicPr>
            <p:cNvPr id="16" name="Picture 15" descr="TDSP_DIR_STRUCT">
              <a:hlinkClick r:id="rId3" tgtFrame="&quot;_blank&quot;"/>
              <a:extLst>
                <a:ext uri="{FF2B5EF4-FFF2-40B4-BE49-F238E27FC236}">
                  <a16:creationId xmlns:a16="http://schemas.microsoft.com/office/drawing/2014/main" id="{E20416FD-6314-4235-A657-C53121A02AF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42827" y="2169468"/>
              <a:ext cx="3452210" cy="1697038"/>
            </a:xfrm>
            <a:prstGeom prst="rect">
              <a:avLst/>
            </a:prstGeom>
            <a:noFill/>
            <a:ln>
              <a:noFill/>
            </a:ln>
            <a:effectLst>
              <a:outerShdw blurRad="50800" dist="38100" dir="5400000" algn="t" rotWithShape="0">
                <a:prstClr val="black">
                  <a:alpha val="40000"/>
                </a:prstClr>
              </a:outerShdw>
            </a:effectLst>
          </p:spPr>
        </p:pic>
        <p:sp>
          <p:nvSpPr>
            <p:cNvPr id="17" name="Rectangle 16">
              <a:extLst>
                <a:ext uri="{FF2B5EF4-FFF2-40B4-BE49-F238E27FC236}">
                  <a16:creationId xmlns:a16="http://schemas.microsoft.com/office/drawing/2014/main" id="{E20B15F7-D533-432A-B07B-5656786AEA5F}"/>
                </a:ext>
              </a:extLst>
            </p:cNvPr>
            <p:cNvSpPr/>
            <p:nvPr/>
          </p:nvSpPr>
          <p:spPr>
            <a:xfrm>
              <a:off x="8103044" y="1625579"/>
              <a:ext cx="2667514" cy="458016"/>
            </a:xfrm>
            <a:prstGeom prst="rect">
              <a:avLst/>
            </a:prstGeom>
          </p:spPr>
          <p:txBody>
            <a:bodyPr wrap="none">
              <a:spAutoFit/>
            </a:bodyPr>
            <a:lstStyle/>
            <a:p>
              <a:pPr algn="ctr" defTabSz="685647" fontAlgn="base">
                <a:lnSpc>
                  <a:spcPct val="90000"/>
                </a:lnSpc>
                <a:spcBef>
                  <a:spcPct val="0"/>
                </a:spcBef>
                <a:spcAft>
                  <a:spcPct val="0"/>
                </a:spcAft>
              </a:pPr>
              <a:r>
                <a:rPr lang="en-US" sz="1765" dirty="0">
                  <a:solidFill>
                    <a:srgbClr val="D2D2D2">
                      <a:lumMod val="10000"/>
                    </a:srgbClr>
                  </a:solidFill>
                  <a:latin typeface="Segoe UI Semilight"/>
                  <a:ea typeface="Segoe UI" pitchFamily="34" charset="0"/>
                  <a:cs typeface="Segoe UI" pitchFamily="34" charset="0"/>
                </a:rPr>
                <a:t>TDSP git Template</a:t>
              </a:r>
            </a:p>
          </p:txBody>
        </p:sp>
        <p:cxnSp>
          <p:nvCxnSpPr>
            <p:cNvPr id="18" name="Straight Connector 17">
              <a:extLst>
                <a:ext uri="{FF2B5EF4-FFF2-40B4-BE49-F238E27FC236}">
                  <a16:creationId xmlns:a16="http://schemas.microsoft.com/office/drawing/2014/main" id="{F7EA58C0-7037-490A-AED6-20BD0F03EEC2}"/>
                </a:ext>
              </a:extLst>
            </p:cNvPr>
            <p:cNvCxnSpPr>
              <a:cxnSpLocks/>
            </p:cNvCxnSpPr>
            <p:nvPr/>
          </p:nvCxnSpPr>
          <p:spPr>
            <a:xfrm>
              <a:off x="7521031" y="1578722"/>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9FA500-BDD8-4268-B637-AB0FE62C6EC6}"/>
                </a:ext>
              </a:extLst>
            </p:cNvPr>
            <p:cNvCxnSpPr>
              <a:cxnSpLocks/>
            </p:cNvCxnSpPr>
            <p:nvPr/>
          </p:nvCxnSpPr>
          <p:spPr>
            <a:xfrm>
              <a:off x="7549606" y="2072629"/>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D69E577-47AD-4615-AED0-0EDBE154E213}"/>
              </a:ext>
            </a:extLst>
          </p:cNvPr>
          <p:cNvGrpSpPr/>
          <p:nvPr/>
        </p:nvGrpSpPr>
        <p:grpSpPr>
          <a:xfrm>
            <a:off x="5020212" y="3877213"/>
            <a:ext cx="3584829" cy="1784155"/>
            <a:chOff x="7176694" y="4289298"/>
            <a:chExt cx="4875616" cy="2426575"/>
          </a:xfrm>
        </p:grpSpPr>
        <p:grpSp>
          <p:nvGrpSpPr>
            <p:cNvPr id="24" name="Group 23">
              <a:extLst>
                <a:ext uri="{FF2B5EF4-FFF2-40B4-BE49-F238E27FC236}">
                  <a16:creationId xmlns:a16="http://schemas.microsoft.com/office/drawing/2014/main" id="{1B06A809-4B85-4FC2-9AE2-2B0BF102328B}"/>
                </a:ext>
              </a:extLst>
            </p:cNvPr>
            <p:cNvGrpSpPr/>
            <p:nvPr/>
          </p:nvGrpSpPr>
          <p:grpSpPr>
            <a:xfrm>
              <a:off x="7549606" y="4289298"/>
              <a:ext cx="4191000" cy="886425"/>
              <a:chOff x="7696641" y="4684942"/>
              <a:chExt cx="4191000" cy="886425"/>
            </a:xfrm>
          </p:grpSpPr>
          <p:sp>
            <p:nvSpPr>
              <p:cNvPr id="20" name="Rectangle 19">
                <a:extLst>
                  <a:ext uri="{FF2B5EF4-FFF2-40B4-BE49-F238E27FC236}">
                    <a16:creationId xmlns:a16="http://schemas.microsoft.com/office/drawing/2014/main" id="{8782B57D-46C8-4D18-8305-4B441E09D8BC}"/>
                  </a:ext>
                </a:extLst>
              </p:cNvPr>
              <p:cNvSpPr/>
              <p:nvPr/>
            </p:nvSpPr>
            <p:spPr>
              <a:xfrm>
                <a:off x="7696641" y="4706962"/>
                <a:ext cx="4191000" cy="864405"/>
              </a:xfrm>
              <a:prstGeom prst="rect">
                <a:avLst/>
              </a:prstGeom>
            </p:spPr>
            <p:txBody>
              <a:bodyPr wrap="square">
                <a:spAutoFit/>
              </a:bodyPr>
              <a:lstStyle/>
              <a:p>
                <a:pPr defTabSz="685845"/>
                <a:r>
                  <a:rPr lang="en-US" sz="1765" dirty="0">
                    <a:solidFill>
                      <a:srgbClr val="353535"/>
                    </a:solidFill>
                    <a:latin typeface="Segoe UI Semilight"/>
                  </a:rPr>
                  <a:t>Integrated Agile planning &amp; code development</a:t>
                </a:r>
              </a:p>
            </p:txBody>
          </p:sp>
          <p:cxnSp>
            <p:nvCxnSpPr>
              <p:cNvPr id="21" name="Straight Connector 20">
                <a:extLst>
                  <a:ext uri="{FF2B5EF4-FFF2-40B4-BE49-F238E27FC236}">
                    <a16:creationId xmlns:a16="http://schemas.microsoft.com/office/drawing/2014/main" id="{5918D29D-FBBB-4790-B33B-203E51DAD7D0}"/>
                  </a:ext>
                </a:extLst>
              </p:cNvPr>
              <p:cNvCxnSpPr>
                <a:cxnSpLocks/>
              </p:cNvCxnSpPr>
              <p:nvPr/>
            </p:nvCxnSpPr>
            <p:spPr>
              <a:xfrm>
                <a:off x="7818437" y="5537959"/>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740BB6F-85A0-4DF4-8761-F8BA48FB1D61}"/>
                  </a:ext>
                </a:extLst>
              </p:cNvPr>
              <p:cNvCxnSpPr>
                <a:cxnSpLocks/>
              </p:cNvCxnSpPr>
              <p:nvPr/>
            </p:nvCxnSpPr>
            <p:spPr>
              <a:xfrm>
                <a:off x="7818437" y="4684942"/>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0BA7902E-072D-48BA-AC06-8E4F7E6AEC4C}"/>
                </a:ext>
              </a:extLst>
            </p:cNvPr>
            <p:cNvPicPr>
              <a:picLocks noChangeAspect="1"/>
            </p:cNvPicPr>
            <p:nvPr/>
          </p:nvPicPr>
          <p:blipFill rotWithShape="1">
            <a:blip r:embed="rId5"/>
            <a:srcRect l="25296" t="38019" r="2685" b="43083"/>
            <a:stretch/>
          </p:blipFill>
          <p:spPr>
            <a:xfrm>
              <a:off x="7176694" y="5275902"/>
              <a:ext cx="4875616" cy="1439971"/>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grpSp>
      <p:pic>
        <p:nvPicPr>
          <p:cNvPr id="1026" name="Picture 2" descr="Image result for git logo">
            <a:extLst>
              <a:ext uri="{FF2B5EF4-FFF2-40B4-BE49-F238E27FC236}">
                <a16:creationId xmlns:a16="http://schemas.microsoft.com/office/drawing/2014/main" id="{30A80365-2446-4490-9EBC-FC87D4D38A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82" y="5952949"/>
            <a:ext cx="439518" cy="4395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isual studio logo">
            <a:extLst>
              <a:ext uri="{FF2B5EF4-FFF2-40B4-BE49-F238E27FC236}">
                <a16:creationId xmlns:a16="http://schemas.microsoft.com/office/drawing/2014/main" id="{ABDF4D14-620F-4810-A3D7-4D9DE7CF83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7467" y="5951963"/>
            <a:ext cx="426858" cy="44148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D402162-A2E3-4EE4-8744-76DC3357CC01}"/>
              </a:ext>
            </a:extLst>
          </p:cNvPr>
          <p:cNvSpPr txBox="1"/>
          <p:nvPr/>
        </p:nvSpPr>
        <p:spPr>
          <a:xfrm>
            <a:off x="8690737" y="89181"/>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12</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24595180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23467" y="1806060"/>
            <a:ext cx="1960695" cy="406930"/>
          </a:xfrm>
        </p:spPr>
        <p:txBody>
          <a:bodyPr/>
          <a:lstStyle/>
          <a:p>
            <a:r>
              <a:rPr lang="en-US" sz="1765" dirty="0"/>
              <a:t>Custom Build Tasks</a:t>
            </a:r>
          </a:p>
        </p:txBody>
      </p:sp>
      <p:pic>
        <p:nvPicPr>
          <p:cNvPr id="3" name="Picture 2"/>
          <p:cNvPicPr>
            <a:picLocks noChangeAspect="1"/>
          </p:cNvPicPr>
          <p:nvPr/>
        </p:nvPicPr>
        <p:blipFill>
          <a:blip r:embed="rId3"/>
          <a:stretch>
            <a:fillRect/>
          </a:stretch>
        </p:blipFill>
        <p:spPr>
          <a:xfrm>
            <a:off x="202163" y="2327028"/>
            <a:ext cx="4136640" cy="3367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443" y="1787407"/>
            <a:ext cx="5007360" cy="31887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5252490" y="2508648"/>
            <a:ext cx="217103" cy="6876"/>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defRPr/>
            </a:pPr>
            <a:endParaRPr lang="en-US" sz="1324" dirty="0">
              <a:solidFill>
                <a:srgbClr val="FFFFFF"/>
              </a:solidFill>
              <a:latin typeface="Segoe UI"/>
            </a:endParaRPr>
          </a:p>
        </p:txBody>
      </p:sp>
      <p:sp>
        <p:nvSpPr>
          <p:cNvPr id="13" name="Freeform 12"/>
          <p:cNvSpPr/>
          <p:nvPr/>
        </p:nvSpPr>
        <p:spPr bwMode="auto">
          <a:xfrm>
            <a:off x="5233084" y="3025672"/>
            <a:ext cx="217103" cy="6876"/>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defRPr/>
            </a:pPr>
            <a:endParaRPr lang="en-US" sz="1324" dirty="0">
              <a:solidFill>
                <a:srgbClr val="FFFFFF"/>
              </a:solidFill>
              <a:latin typeface="Segoe UI"/>
            </a:endParaRPr>
          </a:p>
        </p:txBody>
      </p:sp>
      <p:sp>
        <p:nvSpPr>
          <p:cNvPr id="16" name="Freeform 15"/>
          <p:cNvSpPr/>
          <p:nvPr/>
        </p:nvSpPr>
        <p:spPr bwMode="auto">
          <a:xfrm>
            <a:off x="5252490" y="3436724"/>
            <a:ext cx="217103" cy="33615"/>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defRPr/>
            </a:pPr>
            <a:endParaRPr lang="en-US" sz="1324" dirty="0">
              <a:solidFill>
                <a:srgbClr val="FFFFFF"/>
              </a:solidFill>
              <a:latin typeface="Segoe UI"/>
            </a:endParaRPr>
          </a:p>
        </p:txBody>
      </p:sp>
      <p:sp>
        <p:nvSpPr>
          <p:cNvPr id="18" name="TextBox 17"/>
          <p:cNvSpPr txBox="1"/>
          <p:nvPr/>
        </p:nvSpPr>
        <p:spPr>
          <a:xfrm>
            <a:off x="270901" y="329096"/>
            <a:ext cx="9144000" cy="525617"/>
          </a:xfrm>
          <a:prstGeom prst="rect">
            <a:avLst/>
          </a:prstGeom>
        </p:spPr>
        <p:txBody>
          <a:bodyPr vert="horz" wrap="square" lIns="107571" tIns="67232" rIns="107571" bIns="67232"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algn="l" defTabSz="685845"/>
            <a:r>
              <a:rPr lang="en-US" sz="2941" spc="-75" dirty="0">
                <a:solidFill>
                  <a:srgbClr val="0078D7">
                    <a:lumMod val="75000"/>
                  </a:srgbClr>
                </a:solidFill>
                <a:latin typeface="Segoe UI Light"/>
              </a:rPr>
              <a:t>Integrating DevOps in projects</a:t>
            </a:r>
          </a:p>
        </p:txBody>
      </p:sp>
      <p:pic>
        <p:nvPicPr>
          <p:cNvPr id="4" name="Picture 3"/>
          <p:cNvPicPr>
            <a:picLocks noChangeAspect="1"/>
          </p:cNvPicPr>
          <p:nvPr/>
        </p:nvPicPr>
        <p:blipFill>
          <a:blip r:embed="rId5"/>
          <a:stretch>
            <a:fillRect/>
          </a:stretch>
        </p:blipFill>
        <p:spPr>
          <a:xfrm>
            <a:off x="4661995" y="3076728"/>
            <a:ext cx="4505763" cy="2998937"/>
          </a:xfrm>
          <a:prstGeom prst="rect">
            <a:avLst/>
          </a:prstGeom>
        </p:spPr>
      </p:pic>
      <p:pic>
        <p:nvPicPr>
          <p:cNvPr id="5" name="Picture 4"/>
          <p:cNvPicPr>
            <a:picLocks noChangeAspect="1"/>
          </p:cNvPicPr>
          <p:nvPr/>
        </p:nvPicPr>
        <p:blipFill>
          <a:blip r:embed="rId6"/>
          <a:stretch>
            <a:fillRect/>
          </a:stretch>
        </p:blipFill>
        <p:spPr>
          <a:xfrm>
            <a:off x="-31357" y="1338375"/>
            <a:ext cx="4874258" cy="4847230"/>
          </a:xfrm>
          <a:prstGeom prst="rect">
            <a:avLst/>
          </a:prstGeom>
        </p:spPr>
      </p:pic>
      <p:sp>
        <p:nvSpPr>
          <p:cNvPr id="12" name="TextBox 11">
            <a:extLst>
              <a:ext uri="{FF2B5EF4-FFF2-40B4-BE49-F238E27FC236}">
                <a16:creationId xmlns:a16="http://schemas.microsoft.com/office/drawing/2014/main" id="{01865AD9-1E25-4E89-BB04-6F4108900AC7}"/>
              </a:ext>
            </a:extLst>
          </p:cNvPr>
          <p:cNvSpPr txBox="1"/>
          <p:nvPr/>
        </p:nvSpPr>
        <p:spPr>
          <a:xfrm>
            <a:off x="8660377" y="191277"/>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13</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272650654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3EDF-8A02-4505-B80E-EE9F633A0F44}"/>
              </a:ext>
            </a:extLst>
          </p:cNvPr>
          <p:cNvSpPr>
            <a:spLocks noGrp="1"/>
          </p:cNvSpPr>
          <p:nvPr>
            <p:ph type="title"/>
          </p:nvPr>
        </p:nvSpPr>
        <p:spPr>
          <a:xfrm>
            <a:off x="262662" y="246598"/>
            <a:ext cx="8741880" cy="674653"/>
          </a:xfrm>
        </p:spPr>
        <p:txBody>
          <a:bodyPr/>
          <a:lstStyle/>
          <a:p>
            <a:r>
              <a:rPr lang="en-US" sz="2941" dirty="0">
                <a:solidFill>
                  <a:schemeClr val="accent4">
                    <a:lumMod val="75000"/>
                  </a:schemeClr>
                </a:solidFill>
              </a:rPr>
              <a:t>TDSP documentation: https://aka.ms/tdsp</a:t>
            </a:r>
          </a:p>
        </p:txBody>
      </p:sp>
      <p:sp>
        <p:nvSpPr>
          <p:cNvPr id="5" name="TextBox 4">
            <a:extLst>
              <a:ext uri="{FF2B5EF4-FFF2-40B4-BE49-F238E27FC236}">
                <a16:creationId xmlns:a16="http://schemas.microsoft.com/office/drawing/2014/main" id="{A34A3234-EC31-4374-BD59-DFC5ED1EC74B}"/>
              </a:ext>
            </a:extLst>
          </p:cNvPr>
          <p:cNvSpPr txBox="1"/>
          <p:nvPr/>
        </p:nvSpPr>
        <p:spPr>
          <a:xfrm>
            <a:off x="8718557" y="154722"/>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14</a:t>
            </a:fld>
            <a:endParaRPr lang="en-US" sz="1324" dirty="0">
              <a:gradFill>
                <a:gsLst>
                  <a:gs pos="2917">
                    <a:srgbClr val="353535"/>
                  </a:gs>
                  <a:gs pos="30000">
                    <a:srgbClr val="353535"/>
                  </a:gs>
                </a:gsLst>
                <a:lin ang="5400000" scaled="0"/>
              </a:gradFill>
              <a:latin typeface="Segoe UI Semilight"/>
            </a:endParaRPr>
          </a:p>
        </p:txBody>
      </p:sp>
      <p:pic>
        <p:nvPicPr>
          <p:cNvPr id="4" name="Picture 3">
            <a:extLst>
              <a:ext uri="{FF2B5EF4-FFF2-40B4-BE49-F238E27FC236}">
                <a16:creationId xmlns:a16="http://schemas.microsoft.com/office/drawing/2014/main" id="{94C3231A-1571-4B97-AFA8-85AC96F7997B}"/>
              </a:ext>
            </a:extLst>
          </p:cNvPr>
          <p:cNvPicPr>
            <a:picLocks noChangeAspect="1"/>
          </p:cNvPicPr>
          <p:nvPr/>
        </p:nvPicPr>
        <p:blipFill rotWithShape="1">
          <a:blip r:embed="rId3"/>
          <a:srcRect l="370" t="15115" r="23041" b="6343"/>
          <a:stretch/>
        </p:blipFill>
        <p:spPr>
          <a:xfrm>
            <a:off x="779105" y="1673026"/>
            <a:ext cx="7602700" cy="4263723"/>
          </a:xfrm>
          <a:prstGeom prst="rect">
            <a:avLst/>
          </a:prstGeom>
        </p:spPr>
      </p:pic>
    </p:spTree>
    <p:extLst>
      <p:ext uri="{BB962C8B-B14F-4D97-AF65-F5344CB8AC3E}">
        <p14:creationId xmlns:p14="http://schemas.microsoft.com/office/powerpoint/2010/main" val="267282136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E656C-38DA-43B4-B793-07ED1A56612B}"/>
              </a:ext>
            </a:extLst>
          </p:cNvPr>
          <p:cNvSpPr>
            <a:spLocks noGrp="1"/>
          </p:cNvSpPr>
          <p:nvPr>
            <p:ph type="title"/>
          </p:nvPr>
        </p:nvSpPr>
        <p:spPr>
          <a:xfrm>
            <a:off x="402120" y="393886"/>
            <a:ext cx="8741880" cy="674653"/>
          </a:xfrm>
        </p:spPr>
        <p:txBody>
          <a:bodyPr/>
          <a:lstStyle/>
          <a:p>
            <a:r>
              <a:rPr lang="en-US" sz="2941" dirty="0">
                <a:solidFill>
                  <a:srgbClr val="0070C0"/>
                </a:solidFill>
              </a:rPr>
              <a:t>TDSP trainings</a:t>
            </a:r>
          </a:p>
        </p:txBody>
      </p:sp>
      <p:pic>
        <p:nvPicPr>
          <p:cNvPr id="3" name="Picture 2">
            <a:extLst>
              <a:ext uri="{FF2B5EF4-FFF2-40B4-BE49-F238E27FC236}">
                <a16:creationId xmlns:a16="http://schemas.microsoft.com/office/drawing/2014/main" id="{FC003EEA-CBC0-4A38-B8FF-06F4DFBF9EDE}"/>
              </a:ext>
            </a:extLst>
          </p:cNvPr>
          <p:cNvPicPr>
            <a:picLocks noChangeAspect="1"/>
          </p:cNvPicPr>
          <p:nvPr/>
        </p:nvPicPr>
        <p:blipFill rotWithShape="1">
          <a:blip r:embed="rId2"/>
          <a:srcRect l="4048" t="11907" r="22427" b="8545"/>
          <a:stretch/>
        </p:blipFill>
        <p:spPr>
          <a:xfrm>
            <a:off x="1154380" y="1769628"/>
            <a:ext cx="6723186" cy="3977885"/>
          </a:xfrm>
          <a:prstGeom prst="rect">
            <a:avLst/>
          </a:prstGeom>
        </p:spPr>
      </p:pic>
      <p:sp>
        <p:nvSpPr>
          <p:cNvPr id="4" name="Rectangle: Rounded Corners 3">
            <a:extLst>
              <a:ext uri="{FF2B5EF4-FFF2-40B4-BE49-F238E27FC236}">
                <a16:creationId xmlns:a16="http://schemas.microsoft.com/office/drawing/2014/main" id="{8683597F-17A5-4BFC-856E-C7191CD97F01}"/>
              </a:ext>
            </a:extLst>
          </p:cNvPr>
          <p:cNvSpPr/>
          <p:nvPr/>
        </p:nvSpPr>
        <p:spPr bwMode="auto">
          <a:xfrm>
            <a:off x="1179787" y="3617337"/>
            <a:ext cx="1655390" cy="560266"/>
          </a:xfrm>
          <a:prstGeom prst="roundRect">
            <a:avLst/>
          </a:prstGeom>
          <a:noFill/>
          <a:ln w="28575">
            <a:solidFill>
              <a:srgbClr val="99FF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FB154473-A246-4621-9584-1F128B91A3D4}"/>
              </a:ext>
            </a:extLst>
          </p:cNvPr>
          <p:cNvSpPr txBox="1"/>
          <p:nvPr/>
        </p:nvSpPr>
        <p:spPr>
          <a:xfrm>
            <a:off x="8692909" y="193572"/>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15</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366326448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819400"/>
            <a:ext cx="7158111" cy="795731"/>
          </a:xfrm>
        </p:spPr>
        <p:txBody>
          <a:bodyPr/>
          <a:lstStyle/>
          <a:p>
            <a:r>
              <a:rPr lang="en-US" sz="4412" dirty="0">
                <a:latin typeface="Segoe UI Semilight" panose="020B0402040204020203" pitchFamily="34" charset="0"/>
                <a:ea typeface="Segoe UI Emoji" panose="020B0502040204020203" pitchFamily="34" charset="0"/>
                <a:cs typeface="Segoe UI Semilight" panose="020B0402040204020203" pitchFamily="34" charset="0"/>
              </a:rPr>
              <a:t>Azure Machine Learning</a:t>
            </a:r>
            <a:endParaRPr lang="en-US" sz="3235"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689703" y="1524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16</a:t>
            </a:fld>
            <a:endParaRPr lang="en-US" sz="1324" dirty="0">
              <a:gradFill>
                <a:gsLst>
                  <a:gs pos="2917">
                    <a:srgbClr val="FFFFFF"/>
                  </a:gs>
                  <a:gs pos="30000">
                    <a:srgbClr val="FFFFFF"/>
                  </a:gs>
                </a:gsLst>
                <a:lin ang="5400000" scaled="0"/>
              </a:gradFill>
              <a:latin typeface="Segoe UI Semilight"/>
            </a:endParaRPr>
          </a:p>
        </p:txBody>
      </p:sp>
      <p:sp>
        <p:nvSpPr>
          <p:cNvPr id="3" name="Rectangle 2">
            <a:extLst>
              <a:ext uri="{FF2B5EF4-FFF2-40B4-BE49-F238E27FC236}">
                <a16:creationId xmlns:a16="http://schemas.microsoft.com/office/drawing/2014/main" id="{3F971617-AB3F-4025-9159-6C734D86F1BF}"/>
              </a:ext>
            </a:extLst>
          </p:cNvPr>
          <p:cNvSpPr/>
          <p:nvPr/>
        </p:nvSpPr>
        <p:spPr>
          <a:xfrm>
            <a:off x="914400" y="3657600"/>
            <a:ext cx="7391400" cy="369332"/>
          </a:xfrm>
          <a:prstGeom prst="rect">
            <a:avLst/>
          </a:prstGeom>
        </p:spPr>
        <p:txBody>
          <a:bodyPr wrap="square">
            <a:spAutoFit/>
          </a:bodyPr>
          <a:lstStyle/>
          <a:p>
            <a:r>
              <a:rPr lang="en-US" dirty="0">
                <a:solidFill>
                  <a:srgbClr val="92D050"/>
                </a:solidFill>
              </a:rPr>
              <a:t>https://docs.microsoft.com/en-us/azure/machine-learning/service/</a:t>
            </a:r>
          </a:p>
        </p:txBody>
      </p:sp>
    </p:spTree>
    <p:extLst>
      <p:ext uri="{BB962C8B-B14F-4D97-AF65-F5344CB8AC3E}">
        <p14:creationId xmlns:p14="http://schemas.microsoft.com/office/powerpoint/2010/main" val="152781292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C06896E-7A47-4907-BD34-AACC2C846919}"/>
              </a:ext>
            </a:extLst>
          </p:cNvPr>
          <p:cNvGrpSpPr/>
          <p:nvPr/>
        </p:nvGrpSpPr>
        <p:grpSpPr>
          <a:xfrm>
            <a:off x="515115" y="1905000"/>
            <a:ext cx="8113770" cy="3886200"/>
            <a:chOff x="1321533" y="2121972"/>
            <a:chExt cx="9713987" cy="4506506"/>
          </a:xfrm>
        </p:grpSpPr>
        <p:grpSp>
          <p:nvGrpSpPr>
            <p:cNvPr id="5" name="Group 4"/>
            <p:cNvGrpSpPr/>
            <p:nvPr/>
          </p:nvGrpSpPr>
          <p:grpSpPr>
            <a:xfrm>
              <a:off x="9598310" y="2121972"/>
              <a:ext cx="1437210" cy="3412220"/>
              <a:chOff x="8509237" y="1379741"/>
              <a:chExt cx="1715007" cy="4098519"/>
            </a:xfrm>
          </p:grpSpPr>
          <p:grpSp>
            <p:nvGrpSpPr>
              <p:cNvPr id="183" name="Group 182"/>
              <p:cNvGrpSpPr/>
              <p:nvPr/>
            </p:nvGrpSpPr>
            <p:grpSpPr>
              <a:xfrm>
                <a:off x="8509237" y="1379741"/>
                <a:ext cx="227694" cy="4098519"/>
                <a:chOff x="1977576" y="1980841"/>
                <a:chExt cx="162559" cy="2926080"/>
              </a:xfrm>
            </p:grpSpPr>
            <p:sp>
              <p:nvSpPr>
                <p:cNvPr id="184" name="Right Bracket 183"/>
                <p:cNvSpPr/>
                <p:nvPr/>
              </p:nvSpPr>
              <p:spPr>
                <a:xfrm>
                  <a:off x="1977576" y="1980841"/>
                  <a:ext cx="45719" cy="292608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defRPr/>
                  </a:pPr>
                  <a:endParaRPr lang="en-US" sz="882" dirty="0">
                    <a:solidFill>
                      <a:srgbClr val="505050"/>
                    </a:solidFill>
                    <a:latin typeface="Segoe UI"/>
                  </a:endParaRPr>
                </a:p>
              </p:txBody>
            </p:sp>
            <p:cxnSp>
              <p:nvCxnSpPr>
                <p:cNvPr id="185" name="Straight Arrow Connector 184"/>
                <p:cNvCxnSpPr/>
                <p:nvPr/>
              </p:nvCxnSpPr>
              <p:spPr>
                <a:xfrm>
                  <a:off x="2048695" y="3443881"/>
                  <a:ext cx="9144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577084" y="2950805"/>
                <a:ext cx="1647160" cy="1700620"/>
                <a:chOff x="8577084" y="2950805"/>
                <a:chExt cx="1647160" cy="1700620"/>
              </a:xfrm>
            </p:grpSpPr>
            <p:sp>
              <p:nvSpPr>
                <p:cNvPr id="190" name="Rectangle 189"/>
                <p:cNvSpPr/>
                <p:nvPr/>
              </p:nvSpPr>
              <p:spPr>
                <a:xfrm>
                  <a:off x="8577084" y="4289939"/>
                  <a:ext cx="1647160" cy="361486"/>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Apps + insights</a:t>
                  </a:r>
                </a:p>
              </p:txBody>
            </p:sp>
            <p:grpSp>
              <p:nvGrpSpPr>
                <p:cNvPr id="195" name="Group 194">
                  <a:extLst>
                    <a:ext uri="{FF2B5EF4-FFF2-40B4-BE49-F238E27FC236}">
                      <a16:creationId xmlns:a16="http://schemas.microsoft.com/office/drawing/2014/main" id="{63FC19FF-CC0F-48D6-9C3E-DC940F809BC1}"/>
                    </a:ext>
                  </a:extLst>
                </p:cNvPr>
                <p:cNvGrpSpPr/>
                <p:nvPr/>
              </p:nvGrpSpPr>
              <p:grpSpPr>
                <a:xfrm>
                  <a:off x="9494433" y="3405022"/>
                  <a:ext cx="351107" cy="253267"/>
                  <a:chOff x="3751869" y="1754414"/>
                  <a:chExt cx="4688258" cy="3381830"/>
                </a:xfrm>
              </p:grpSpPr>
              <p:sp>
                <p:nvSpPr>
                  <p:cNvPr id="196" name="Freeform: Shape 132">
                    <a:extLst>
                      <a:ext uri="{FF2B5EF4-FFF2-40B4-BE49-F238E27FC236}">
                        <a16:creationId xmlns:a16="http://schemas.microsoft.com/office/drawing/2014/main" id="{93A8EFB5-EC1E-490D-B66C-F5F195D2EA3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Freeform: Shape 133">
                    <a:extLst>
                      <a:ext uri="{FF2B5EF4-FFF2-40B4-BE49-F238E27FC236}">
                        <a16:creationId xmlns:a16="http://schemas.microsoft.com/office/drawing/2014/main" id="{EF329ABE-670A-4C35-8A4A-5DEE769B8A88}"/>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Freeform: Shape 134">
                    <a:extLst>
                      <a:ext uri="{FF2B5EF4-FFF2-40B4-BE49-F238E27FC236}">
                        <a16:creationId xmlns:a16="http://schemas.microsoft.com/office/drawing/2014/main" id="{AD9FC278-EE75-46A3-AF90-D24C7E2C478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Shape 135">
                    <a:extLst>
                      <a:ext uri="{FF2B5EF4-FFF2-40B4-BE49-F238E27FC236}">
                        <a16:creationId xmlns:a16="http://schemas.microsoft.com/office/drawing/2014/main" id="{9A823992-17BA-403C-86FB-A4581D6E20EF}"/>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7" name="Group 446"/>
                <p:cNvGrpSpPr/>
                <p:nvPr/>
              </p:nvGrpSpPr>
              <p:grpSpPr>
                <a:xfrm>
                  <a:off x="9203615" y="3020535"/>
                  <a:ext cx="246965" cy="223006"/>
                  <a:chOff x="2760401" y="1824177"/>
                  <a:chExt cx="285697" cy="257980"/>
                </a:xfrm>
                <a:noFill/>
              </p:grpSpPr>
              <p:sp>
                <p:nvSpPr>
                  <p:cNvPr id="460" name="Rectangle 48"/>
                  <p:cNvSpPr>
                    <a:spLocks noChangeArrowheads="1"/>
                  </p:cNvSpPr>
                  <p:nvPr/>
                </p:nvSpPr>
                <p:spPr bwMode="auto">
                  <a:xfrm>
                    <a:off x="2760401" y="1824177"/>
                    <a:ext cx="285697" cy="257980"/>
                  </a:xfrm>
                  <a:prstGeom prst="rect">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61"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62" name="Oval 461"/>
                  <p:cNvSpPr>
                    <a:spLocks noChangeArrowheads="1"/>
                  </p:cNvSpPr>
                  <p:nvPr/>
                </p:nvSpPr>
                <p:spPr bwMode="auto">
                  <a:xfrm>
                    <a:off x="2951221" y="1871082"/>
                    <a:ext cx="47971" cy="46905"/>
                  </a:xfrm>
                  <a:prstGeom prst="ellipse">
                    <a:avLst/>
                  </a:prstGeom>
                  <a:grpFill/>
                  <a:ln w="12700">
                    <a:solidFill>
                      <a:schemeClr val="tx1"/>
                    </a:solidFill>
                    <a:round/>
                    <a:headEnd/>
                    <a:tailEnd/>
                  </a:ln>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sp>
              <p:nvSpPr>
                <p:cNvPr id="448" name="Freeform 9">
                  <a:extLst/>
                </p:cNvPr>
                <p:cNvSpPr>
                  <a:spLocks noEditPoints="1"/>
                </p:cNvSpPr>
                <p:nvPr/>
              </p:nvSpPr>
              <p:spPr bwMode="auto">
                <a:xfrm>
                  <a:off x="8860854" y="3883078"/>
                  <a:ext cx="396549" cy="29086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49" name="Freeform 448">
                  <a:extLst/>
                </p:cNvPr>
                <p:cNvSpPr>
                  <a:spLocks noEditPoints="1"/>
                </p:cNvSpPr>
                <p:nvPr/>
              </p:nvSpPr>
              <p:spPr bwMode="auto">
                <a:xfrm>
                  <a:off x="8860854" y="3387449"/>
                  <a:ext cx="531995" cy="35472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50" name="Freeform 5">
                  <a:extLst/>
                </p:cNvPr>
                <p:cNvSpPr>
                  <a:spLocks noEditPoints="1"/>
                </p:cNvSpPr>
                <p:nvPr/>
              </p:nvSpPr>
              <p:spPr bwMode="auto">
                <a:xfrm>
                  <a:off x="8933914" y="2950805"/>
                  <a:ext cx="173747" cy="28896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nvGrpSpPr>
                <p:cNvPr id="451" name="Group 450"/>
                <p:cNvGrpSpPr/>
                <p:nvPr/>
              </p:nvGrpSpPr>
              <p:grpSpPr>
                <a:xfrm>
                  <a:off x="9388633" y="3917499"/>
                  <a:ext cx="118218" cy="222018"/>
                  <a:chOff x="4064485" y="1802065"/>
                  <a:chExt cx="240628" cy="227361"/>
                </a:xfrm>
                <a:noFill/>
              </p:grpSpPr>
              <p:sp>
                <p:nvSpPr>
                  <p:cNvPr id="457" name="Line 46"/>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58" name="Line 47"/>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59" name="Line 54"/>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sp>
              <p:nvSpPr>
                <p:cNvPr id="452" name="Freeform: Shape 168"/>
                <p:cNvSpPr>
                  <a:spLocks/>
                </p:cNvSpPr>
                <p:nvPr/>
              </p:nvSpPr>
              <p:spPr bwMode="auto">
                <a:xfrm flipH="1">
                  <a:off x="9621631" y="3879441"/>
                  <a:ext cx="354102" cy="298134"/>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70" tIns="34285" rIns="68570" bIns="34285" numCol="1" anchor="t" anchorCtr="0" compatLnSpc="1">
                  <a:prstTxWarp prst="textNoShape">
                    <a:avLst/>
                  </a:prstTxWarp>
                  <a:noAutofit/>
                </a:bodyPr>
                <a:lstStyle/>
                <a:p>
                  <a:pPr defTabSz="685739">
                    <a:defRPr/>
                  </a:pPr>
                  <a:endParaRPr lang="en-US" sz="2059" dirty="0">
                    <a:solidFill>
                      <a:srgbClr val="505050"/>
                    </a:solidFill>
                    <a:latin typeface="Segoe UI"/>
                  </a:endParaRPr>
                </a:p>
              </p:txBody>
            </p:sp>
            <p:grpSp>
              <p:nvGrpSpPr>
                <p:cNvPr id="2" name="Group 1"/>
                <p:cNvGrpSpPr/>
                <p:nvPr/>
              </p:nvGrpSpPr>
              <p:grpSpPr>
                <a:xfrm>
                  <a:off x="9560999" y="3133330"/>
                  <a:ext cx="118216" cy="109717"/>
                  <a:chOff x="9541035" y="4221497"/>
                  <a:chExt cx="118216" cy="109717"/>
                </a:xfrm>
              </p:grpSpPr>
              <p:sp>
                <p:nvSpPr>
                  <p:cNvPr id="465" name="Line 47"/>
                  <p:cNvSpPr>
                    <a:spLocks noChangeShapeType="1"/>
                  </p:cNvSpPr>
                  <p:nvPr/>
                </p:nvSpPr>
                <p:spPr bwMode="auto">
                  <a:xfrm>
                    <a:off x="9541035"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66" name="Line 54"/>
                  <p:cNvSpPr>
                    <a:spLocks noChangeShapeType="1"/>
                  </p:cNvSpPr>
                  <p:nvPr/>
                </p:nvSpPr>
                <p:spPr bwMode="auto">
                  <a:xfrm flipH="1">
                    <a:off x="9541037" y="4331214"/>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grpSp>
        </p:grpSp>
        <p:grpSp>
          <p:nvGrpSpPr>
            <p:cNvPr id="7" name="Group 6"/>
            <p:cNvGrpSpPr/>
            <p:nvPr/>
          </p:nvGrpSpPr>
          <p:grpSpPr>
            <a:xfrm>
              <a:off x="1321533" y="2121972"/>
              <a:ext cx="1519221" cy="3412220"/>
              <a:chOff x="2192124" y="1379741"/>
              <a:chExt cx="1812870" cy="4098519"/>
            </a:xfrm>
          </p:grpSpPr>
          <p:sp>
            <p:nvSpPr>
              <p:cNvPr id="92" name="Right Bracket 91"/>
              <p:cNvSpPr/>
              <p:nvPr/>
            </p:nvSpPr>
            <p:spPr>
              <a:xfrm>
                <a:off x="3777299" y="1379741"/>
                <a:ext cx="64038" cy="409851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defRPr/>
                </a:pPr>
                <a:endParaRPr lang="en-US" sz="882" dirty="0">
                  <a:solidFill>
                    <a:srgbClr val="505050"/>
                  </a:solidFill>
                  <a:latin typeface="Segoe UI"/>
                </a:endParaRPr>
              </a:p>
            </p:txBody>
          </p:sp>
          <p:sp>
            <p:nvSpPr>
              <p:cNvPr id="93" name="Rectangle 92"/>
              <p:cNvSpPr/>
              <p:nvPr/>
            </p:nvSpPr>
            <p:spPr>
              <a:xfrm>
                <a:off x="2219859" y="4200723"/>
                <a:ext cx="801370"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Social</a:t>
                </a:r>
              </a:p>
            </p:txBody>
          </p:sp>
          <p:sp>
            <p:nvSpPr>
              <p:cNvPr id="94" name="Rectangle 93"/>
              <p:cNvSpPr/>
              <p:nvPr/>
            </p:nvSpPr>
            <p:spPr>
              <a:xfrm>
                <a:off x="2382868" y="1786107"/>
                <a:ext cx="638363"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LOB</a:t>
                </a:r>
              </a:p>
            </p:txBody>
          </p:sp>
          <p:sp>
            <p:nvSpPr>
              <p:cNvPr id="95" name="Rectangle 94"/>
              <p:cNvSpPr/>
              <p:nvPr/>
            </p:nvSpPr>
            <p:spPr>
              <a:xfrm>
                <a:off x="2202178" y="3018334"/>
                <a:ext cx="819056"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Graph</a:t>
                </a:r>
              </a:p>
            </p:txBody>
          </p:sp>
          <p:sp>
            <p:nvSpPr>
              <p:cNvPr id="96" name="Rectangle 95"/>
              <p:cNvSpPr/>
              <p:nvPr/>
            </p:nvSpPr>
            <p:spPr>
              <a:xfrm>
                <a:off x="2453220" y="4856534"/>
                <a:ext cx="568013"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134378" y="1678060"/>
                <a:ext cx="480232" cy="40836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845">
                  <a:defRPr/>
                </a:pPr>
                <a:endParaRPr lang="en-US" sz="882" dirty="0">
                  <a:gradFill>
                    <a:gsLst>
                      <a:gs pos="0">
                        <a:srgbClr val="505050"/>
                      </a:gs>
                      <a:gs pos="100000">
                        <a:srgbClr val="505050"/>
                      </a:gs>
                    </a:gsLst>
                    <a:lin ang="5400000" scaled="1"/>
                  </a:gradFill>
                  <a:latin typeface="Segoe UI Semilight"/>
                </a:endParaRPr>
              </a:p>
            </p:txBody>
          </p:sp>
          <p:grpSp>
            <p:nvGrpSpPr>
              <p:cNvPr id="98" name="Group 97"/>
              <p:cNvGrpSpPr/>
              <p:nvPr/>
            </p:nvGrpSpPr>
            <p:grpSpPr>
              <a:xfrm>
                <a:off x="3161663" y="2981700"/>
                <a:ext cx="425661" cy="38148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8" name="Rectangle 167"/>
              <p:cNvSpPr/>
              <p:nvPr/>
            </p:nvSpPr>
            <p:spPr>
              <a:xfrm>
                <a:off x="2192124" y="3641981"/>
                <a:ext cx="829108"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Image</a:t>
                </a:r>
              </a:p>
            </p:txBody>
          </p:sp>
          <p:cxnSp>
            <p:nvCxnSpPr>
              <p:cNvPr id="169" name="Straight Arrow Connector 168"/>
              <p:cNvCxnSpPr/>
              <p:nvPr/>
            </p:nvCxnSpPr>
            <p:spPr>
              <a:xfrm>
                <a:off x="3876915" y="3429000"/>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201534" y="3609007"/>
                <a:ext cx="345920" cy="312362"/>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grpSp>
          <p:sp>
            <p:nvSpPr>
              <p:cNvPr id="174" name="Freeform 173"/>
              <p:cNvSpPr/>
              <p:nvPr/>
            </p:nvSpPr>
            <p:spPr bwMode="auto">
              <a:xfrm>
                <a:off x="3190611" y="4195359"/>
                <a:ext cx="367766" cy="30314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Rectangle 174"/>
              <p:cNvSpPr/>
              <p:nvPr/>
            </p:nvSpPr>
            <p:spPr>
              <a:xfrm>
                <a:off x="2325084" y="2409755"/>
                <a:ext cx="696149"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CRM</a:t>
                </a:r>
              </a:p>
            </p:txBody>
          </p:sp>
          <p:grpSp>
            <p:nvGrpSpPr>
              <p:cNvPr id="176" name="Group 175"/>
              <p:cNvGrpSpPr/>
              <p:nvPr/>
            </p:nvGrpSpPr>
            <p:grpSpPr>
              <a:xfrm>
                <a:off x="3195041" y="2307832"/>
                <a:ext cx="358905" cy="449192"/>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70" tIns="34285" rIns="68570" bIns="34285" numCol="1" anchor="t" anchorCtr="0" compatLnSpc="1">
                  <a:prstTxWarp prst="textNoShape">
                    <a:avLst/>
                  </a:prstTxWarp>
                  <a:noAutofit/>
                </a:bodyPr>
                <a:lstStyle/>
                <a:p>
                  <a:pPr defTabSz="685739">
                    <a:defRPr/>
                  </a:pPr>
                  <a:endParaRPr lang="en-US" sz="882" dirty="0">
                    <a:solidFill>
                      <a:srgbClr val="505050"/>
                    </a:solidFill>
                    <a:latin typeface="Segoe UI"/>
                  </a:endParaRPr>
                </a:p>
              </p:txBody>
            </p:sp>
          </p:grpSp>
          <p:grpSp>
            <p:nvGrpSpPr>
              <p:cNvPr id="6" name="Group 5"/>
              <p:cNvGrpSpPr/>
              <p:nvPr/>
            </p:nvGrpSpPr>
            <p:grpSpPr>
              <a:xfrm>
                <a:off x="3143886" y="4798827"/>
                <a:ext cx="437904" cy="364740"/>
                <a:chOff x="2907341" y="5452864"/>
                <a:chExt cx="470901" cy="392225"/>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0170" y="5452864"/>
                  <a:ext cx="268072" cy="121923"/>
                  <a:chOff x="2880147" y="1478022"/>
                  <a:chExt cx="6491507" cy="2952426"/>
                </a:xfrm>
              </p:grpSpPr>
              <p:sp>
                <p:nvSpPr>
                  <p:cNvPr id="165" name="Freeform: Shape 70">
                    <a:extLst>
                      <a:ext uri="{FF2B5EF4-FFF2-40B4-BE49-F238E27FC236}">
                        <a16:creationId xmlns:a16="http://schemas.microsoft.com/office/drawing/2014/main" id="{DE885987-9665-4507-B1E6-BD590596ADB9}"/>
                      </a:ext>
                    </a:extLst>
                  </p:cNvPr>
                  <p:cNvSpPr/>
                  <p:nvPr/>
                </p:nvSpPr>
                <p:spPr>
                  <a:xfrm>
                    <a:off x="2880147" y="1478022"/>
                    <a:ext cx="6491507" cy="1508604"/>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1"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739">
                    <a:defRPr/>
                  </a:pPr>
                  <a:endParaRPr lang="en-US" sz="2059" kern="0" dirty="0">
                    <a:solidFill>
                      <a:sysClr val="windowText" lastClr="000000"/>
                    </a:solidFill>
                    <a:latin typeface="Segoe UI Semilight"/>
                  </a:endParaRPr>
                </a:p>
              </p:txBody>
            </p:sp>
          </p:grpSp>
        </p:grpSp>
        <p:sp>
          <p:nvSpPr>
            <p:cNvPr id="124" name="Freeform 128"/>
            <p:cNvSpPr>
              <a:spLocks noChangeAspect="1"/>
            </p:cNvSpPr>
            <p:nvPr/>
          </p:nvSpPr>
          <p:spPr bwMode="black">
            <a:xfrm>
              <a:off x="1943344" y="5838294"/>
              <a:ext cx="401613" cy="2218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67222" tIns="33611" rIns="67222" bIns="33611" numCol="1" anchor="t" anchorCtr="0" compatLnSpc="1">
              <a:prstTxWarp prst="textNoShape">
                <a:avLst/>
              </a:prstTxWarp>
            </a:bodyPr>
            <a:lstStyle/>
            <a:p>
              <a:pPr defTabSz="685714">
                <a:defRPr/>
              </a:pPr>
              <a:endParaRPr lang="en-US" sz="2059" dirty="0">
                <a:solidFill>
                  <a:srgbClr val="000000"/>
                </a:solidFill>
                <a:latin typeface="Segoe UI"/>
              </a:endParaRPr>
            </a:p>
          </p:txBody>
        </p:sp>
        <p:sp>
          <p:nvSpPr>
            <p:cNvPr id="125" name="TextBox 124"/>
            <p:cNvSpPr txBox="1"/>
            <p:nvPr/>
          </p:nvSpPr>
          <p:spPr>
            <a:xfrm>
              <a:off x="1932799" y="6175406"/>
              <a:ext cx="422706" cy="141256"/>
            </a:xfrm>
            <a:prstGeom prst="rect">
              <a:avLst/>
            </a:prstGeom>
            <a:noFill/>
          </p:spPr>
          <p:txBody>
            <a:bodyPr wrap="square" lIns="0" tIns="0" rIns="0" bIns="0" rtlCol="0">
              <a:noAutofit/>
            </a:bodyPr>
            <a:lstStyle/>
            <a:p>
              <a:pPr algn="ctr" defTabSz="685714">
                <a:lnSpc>
                  <a:spcPct val="90000"/>
                </a:lnSpc>
                <a:defRPr/>
              </a:pPr>
              <a:r>
                <a:rPr lang="en-US" sz="882"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26" name="Freeform 125"/>
            <p:cNvSpPr/>
            <p:nvPr/>
          </p:nvSpPr>
          <p:spPr bwMode="auto">
            <a:xfrm rot="16200000">
              <a:off x="2089340" y="5347148"/>
              <a:ext cx="89372" cy="797515"/>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27" name="Freeform 126"/>
            <p:cNvSpPr/>
            <p:nvPr/>
          </p:nvSpPr>
          <p:spPr bwMode="auto">
            <a:xfrm rot="16200000">
              <a:off x="2075949" y="5545449"/>
              <a:ext cx="211558" cy="92175"/>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297177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324" kern="0" dirty="0">
                  <a:solidFill>
                    <a:srgbClr val="0078D7"/>
                  </a:solidFill>
                  <a:latin typeface="Segoe UI Semilight"/>
                  <a:cs typeface="Segoe UI Semibold" panose="020B0702040204020203" pitchFamily="34" charset="0"/>
                </a:rPr>
                <a:t>INGEST</a:t>
              </a:r>
            </a:p>
          </p:txBody>
        </p:sp>
        <p:sp>
          <p:nvSpPr>
            <p:cNvPr id="130" name="Rectangle 129">
              <a:extLst>
                <a:ext uri="{FF2B5EF4-FFF2-40B4-BE49-F238E27FC236}">
                  <a16:creationId xmlns:a16="http://schemas.microsoft.com/office/drawing/2014/main" id="{D899DF09-083F-4378-92F0-AF3C5EEF3B1D}"/>
                </a:ext>
              </a:extLst>
            </p:cNvPr>
            <p:cNvSpPr/>
            <p:nvPr/>
          </p:nvSpPr>
          <p:spPr bwMode="auto">
            <a:xfrm>
              <a:off x="4597703"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324" kern="0" dirty="0">
                  <a:solidFill>
                    <a:srgbClr val="0078D7"/>
                  </a:solidFill>
                  <a:latin typeface="Segoe UI Semilight"/>
                  <a:cs typeface="Segoe UI Semibold" panose="020B0702040204020203" pitchFamily="34" charset="0"/>
                </a:rPr>
                <a:t>STORE</a:t>
              </a: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622362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324" kern="0" dirty="0">
                  <a:solidFill>
                    <a:srgbClr val="0078D7"/>
                  </a:solidFill>
                  <a:latin typeface="Segoe UI Semilight"/>
                  <a:cs typeface="Segoe UI Semibold" panose="020B0702040204020203" pitchFamily="34" charset="0"/>
                </a:rPr>
                <a:t>PREP &amp; TRAIN</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825317"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176" kern="0" dirty="0">
                  <a:solidFill>
                    <a:srgbClr val="0078D7"/>
                  </a:solidFill>
                  <a:latin typeface="Segoe UI Semilight"/>
                  <a:cs typeface="Segoe UI Semibold" panose="020B0702040204020203" pitchFamily="34" charset="0"/>
                </a:rPr>
                <a:t>MODEL &amp; SERVE</a:t>
              </a:r>
            </a:p>
          </p:txBody>
        </p:sp>
        <p:grpSp>
          <p:nvGrpSpPr>
            <p:cNvPr id="10" name="Group 9"/>
            <p:cNvGrpSpPr/>
            <p:nvPr/>
          </p:nvGrpSpPr>
          <p:grpSpPr>
            <a:xfrm>
              <a:off x="3236433" y="3628628"/>
              <a:ext cx="1055077" cy="442896"/>
              <a:chOff x="3253857" y="3466155"/>
              <a:chExt cx="1034483" cy="434251"/>
            </a:xfrm>
          </p:grpSpPr>
          <p:sp>
            <p:nvSpPr>
              <p:cNvPr id="134" name="Freeform 27">
                <a:extLst>
                  <a:ext uri="{FF2B5EF4-FFF2-40B4-BE49-F238E27FC236}">
                    <a16:creationId xmlns:a16="http://schemas.microsoft.com/office/drawing/2014/main" id="{F11A2B58-2FE6-47AE-8AA6-7B4C86DDEE2A}"/>
                  </a:ext>
                </a:extLst>
              </p:cNvPr>
              <p:cNvSpPr/>
              <p:nvPr/>
            </p:nvSpPr>
            <p:spPr bwMode="auto">
              <a:xfrm flipV="1">
                <a:off x="3317185" y="3624080"/>
                <a:ext cx="187701" cy="33177"/>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35" name="gear_3">
                <a:extLst>
                  <a:ext uri="{FF2B5EF4-FFF2-40B4-BE49-F238E27FC236}">
                    <a16:creationId xmlns:a16="http://schemas.microsoft.com/office/drawing/2014/main" id="{A82128C2-8EB4-49E5-AA9A-10896BE2C1EB}"/>
                  </a:ext>
                </a:extLst>
              </p:cNvPr>
              <p:cNvSpPr>
                <a:spLocks noChangeAspect="1" noEditPoints="1"/>
              </p:cNvSpPr>
              <p:nvPr/>
            </p:nvSpPr>
            <p:spPr bwMode="auto">
              <a:xfrm rot="348589">
                <a:off x="3533260" y="3533613"/>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68570" tIns="34285" rIns="68570" bIns="34285" numCol="1" anchor="t" anchorCtr="0" compatLnSpc="1">
                <a:prstTxWarp prst="textNoShape">
                  <a:avLst/>
                </a:prstTxWarp>
              </a:bodyPr>
              <a:lstStyle/>
              <a:p>
                <a:pPr defTabSz="685739"/>
                <a:endParaRPr lang="en-US" sz="809" dirty="0">
                  <a:gradFill>
                    <a:gsLst>
                      <a:gs pos="0">
                        <a:srgbClr val="505050"/>
                      </a:gs>
                      <a:gs pos="100000">
                        <a:srgbClr val="505050"/>
                      </a:gs>
                    </a:gsLst>
                  </a:gradFill>
                  <a:latin typeface="Segoe UI Semilight"/>
                </a:endParaRPr>
              </a:p>
            </p:txBody>
          </p:sp>
          <p:sp>
            <p:nvSpPr>
              <p:cNvPr id="136" name="Freeform 271">
                <a:extLst>
                  <a:ext uri="{FF2B5EF4-FFF2-40B4-BE49-F238E27FC236}">
                    <a16:creationId xmlns:a16="http://schemas.microsoft.com/office/drawing/2014/main" id="{74810442-6D27-4AC3-86A9-CF3819574C05}"/>
                  </a:ext>
                </a:extLst>
              </p:cNvPr>
              <p:cNvSpPr/>
              <p:nvPr/>
            </p:nvSpPr>
            <p:spPr bwMode="auto">
              <a:xfrm>
                <a:off x="3253857" y="3740326"/>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Freeform 272">
                <a:extLst>
                  <a:ext uri="{FF2B5EF4-FFF2-40B4-BE49-F238E27FC236}">
                    <a16:creationId xmlns:a16="http://schemas.microsoft.com/office/drawing/2014/main" id="{76055D92-6B2C-40CA-863E-AE0FEEF1AF9B}"/>
                  </a:ext>
                </a:extLst>
              </p:cNvPr>
              <p:cNvSpPr/>
              <p:nvPr/>
            </p:nvSpPr>
            <p:spPr bwMode="auto">
              <a:xfrm>
                <a:off x="3317185" y="3703077"/>
                <a:ext cx="187701" cy="37926"/>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38" name="Freeform 273">
                <a:extLst>
                  <a:ext uri="{FF2B5EF4-FFF2-40B4-BE49-F238E27FC236}">
                    <a16:creationId xmlns:a16="http://schemas.microsoft.com/office/drawing/2014/main" id="{49A2BEEE-2DCB-47A1-9AA6-59CF0FEDB1CD}"/>
                  </a:ext>
                </a:extLst>
              </p:cNvPr>
              <p:cNvSpPr/>
              <p:nvPr/>
            </p:nvSpPr>
            <p:spPr bwMode="auto">
              <a:xfrm>
                <a:off x="3253857" y="3466155"/>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Freeform 274">
                <a:extLst>
                  <a:ext uri="{FF2B5EF4-FFF2-40B4-BE49-F238E27FC236}">
                    <a16:creationId xmlns:a16="http://schemas.microsoft.com/office/drawing/2014/main" id="{A6E4D294-B5F5-4B47-918A-EFE4A8C30831}"/>
                  </a:ext>
                </a:extLst>
              </p:cNvPr>
              <p:cNvSpPr/>
              <p:nvPr/>
            </p:nvSpPr>
            <p:spPr bwMode="auto">
              <a:xfrm>
                <a:off x="3638832" y="3680576"/>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40" name="Freeform 275">
                <a:extLst>
                  <a:ext uri="{FF2B5EF4-FFF2-40B4-BE49-F238E27FC236}">
                    <a16:creationId xmlns:a16="http://schemas.microsoft.com/office/drawing/2014/main" id="{94A7D4AD-347E-4BA0-A5A2-18A6E32548F6}"/>
                  </a:ext>
                </a:extLst>
              </p:cNvPr>
              <p:cNvSpPr/>
              <p:nvPr/>
            </p:nvSpPr>
            <p:spPr bwMode="auto">
              <a:xfrm>
                <a:off x="3838961" y="3680576"/>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41" name="Freeform 276">
                <a:extLst>
                  <a:ext uri="{FF2B5EF4-FFF2-40B4-BE49-F238E27FC236}">
                    <a16:creationId xmlns:a16="http://schemas.microsoft.com/office/drawing/2014/main" id="{8D082320-009A-4602-87EC-B9C7584B560E}"/>
                  </a:ext>
                </a:extLst>
              </p:cNvPr>
              <p:cNvSpPr/>
              <p:nvPr/>
            </p:nvSpPr>
            <p:spPr bwMode="auto">
              <a:xfrm>
                <a:off x="4017850" y="3504068"/>
                <a:ext cx="270490" cy="34691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ectangle 141">
              <a:extLst>
                <a:ext uri="{FF2B5EF4-FFF2-40B4-BE49-F238E27FC236}">
                  <a16:creationId xmlns:a16="http://schemas.microsoft.com/office/drawing/2014/main" id="{F3538B4A-24B1-4E66-B101-FDF2D2368C3F}"/>
                </a:ext>
              </a:extLst>
            </p:cNvPr>
            <p:cNvSpPr/>
            <p:nvPr/>
          </p:nvSpPr>
          <p:spPr>
            <a:xfrm>
              <a:off x="2940267" y="4249694"/>
              <a:ext cx="1647410" cy="476329"/>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Data orchestration </a:t>
              </a:r>
              <a:br>
                <a:rPr lang="en-US" sz="882" b="1" kern="0" spc="37" dirty="0">
                  <a:solidFill>
                    <a:srgbClr val="505050"/>
                  </a:solidFill>
                  <a:latin typeface="Segoe UI Semibold" charset="0"/>
                  <a:ea typeface="Segoe UI Semibold" charset="0"/>
                  <a:cs typeface="Segoe UI Semibold" charset="0"/>
                </a:rPr>
              </a:br>
              <a:r>
                <a:rPr lang="en-US" sz="882" b="1" kern="0" spc="37" dirty="0">
                  <a:solidFill>
                    <a:srgbClr val="505050"/>
                  </a:solidFill>
                  <a:latin typeface="Segoe UI Semibold" charset="0"/>
                  <a:ea typeface="Segoe UI Semibold" charset="0"/>
                  <a:cs typeface="Segoe UI Semibold" charset="0"/>
                </a:rPr>
                <a:t>and monitoring</a:t>
              </a:r>
            </a:p>
          </p:txBody>
        </p:sp>
        <p:sp>
          <p:nvSpPr>
            <p:cNvPr id="143" name="Rectangle 142">
              <a:extLst>
                <a:ext uri="{FF2B5EF4-FFF2-40B4-BE49-F238E27FC236}">
                  <a16:creationId xmlns:a16="http://schemas.microsoft.com/office/drawing/2014/main" id="{4D90B428-F628-4107-909E-A6638BF36133}"/>
                </a:ext>
              </a:extLst>
            </p:cNvPr>
            <p:cNvSpPr/>
            <p:nvPr/>
          </p:nvSpPr>
          <p:spPr>
            <a:xfrm>
              <a:off x="4834302" y="4249694"/>
              <a:ext cx="1111188" cy="476329"/>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Data lake </a:t>
              </a:r>
              <a:br>
                <a:rPr lang="en-US" sz="882" b="1" kern="0" spc="37" dirty="0">
                  <a:solidFill>
                    <a:srgbClr val="505050"/>
                  </a:solidFill>
                  <a:latin typeface="Segoe UI Semibold" charset="0"/>
                  <a:ea typeface="Segoe UI Semibold" charset="0"/>
                  <a:cs typeface="Segoe UI Semibold" charset="0"/>
                </a:rPr>
              </a:br>
              <a:r>
                <a:rPr lang="en-US" sz="882" b="1" kern="0" spc="37" dirty="0">
                  <a:solidFill>
                    <a:srgbClr val="505050"/>
                  </a:solidFill>
                  <a:latin typeface="Segoe UI Semibold" charset="0"/>
                  <a:ea typeface="Segoe UI Semibold" charset="0"/>
                  <a:cs typeface="Segoe UI Semibold" charset="0"/>
                </a:rPr>
                <a:t>and storage</a:t>
              </a:r>
            </a:p>
          </p:txBody>
        </p:sp>
        <p:sp>
          <p:nvSpPr>
            <p:cNvPr id="144" name="Rectangle 143">
              <a:extLst>
                <a:ext uri="{FF2B5EF4-FFF2-40B4-BE49-F238E27FC236}">
                  <a16:creationId xmlns:a16="http://schemas.microsoft.com/office/drawing/2014/main" id="{37C29A0C-BBBA-4BC1-A8F0-C0CA5F736382}"/>
                </a:ext>
              </a:extLst>
            </p:cNvPr>
            <p:cNvSpPr/>
            <p:nvPr/>
          </p:nvSpPr>
          <p:spPr>
            <a:xfrm>
              <a:off x="6165715" y="4249694"/>
              <a:ext cx="1700215" cy="476329"/>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Hadoop/Spark/SQL </a:t>
              </a:r>
              <a:br>
                <a:rPr lang="en-US" sz="882" b="1" kern="0" spc="37" dirty="0">
                  <a:solidFill>
                    <a:srgbClr val="505050"/>
                  </a:solidFill>
                  <a:latin typeface="Segoe UI Semibold" charset="0"/>
                  <a:ea typeface="Segoe UI Semibold" charset="0"/>
                  <a:cs typeface="Segoe UI Semibold" charset="0"/>
                </a:rPr>
              </a:br>
              <a:r>
                <a:rPr lang="en-US" sz="882" b="1" kern="0" spc="37" dirty="0">
                  <a:solidFill>
                    <a:srgbClr val="505050"/>
                  </a:solidFill>
                  <a:latin typeface="Segoe UI Semibold" charset="0"/>
                  <a:ea typeface="Segoe UI Semibold" charset="0"/>
                  <a:cs typeface="Segoe UI Semibold" charset="0"/>
                </a:rPr>
                <a:t>and ML</a:t>
              </a:r>
            </a:p>
          </p:txBody>
        </p:sp>
        <p:grpSp>
          <p:nvGrpSpPr>
            <p:cNvPr id="9" name="Group 8"/>
            <p:cNvGrpSpPr/>
            <p:nvPr/>
          </p:nvGrpSpPr>
          <p:grpSpPr>
            <a:xfrm>
              <a:off x="5110983" y="3571058"/>
              <a:ext cx="557826" cy="558034"/>
              <a:chOff x="4987267" y="3409709"/>
              <a:chExt cx="546938" cy="547142"/>
            </a:xfrm>
          </p:grpSpPr>
          <p:grpSp>
            <p:nvGrpSpPr>
              <p:cNvPr id="150" name="Group 16">
                <a:extLst>
                  <a:ext uri="{FF2B5EF4-FFF2-40B4-BE49-F238E27FC236}">
                    <a16:creationId xmlns:a16="http://schemas.microsoft.com/office/drawing/2014/main" id="{897E5C2D-C5D4-4500-B62F-F037FAD7D754}"/>
                  </a:ext>
                </a:extLst>
              </p:cNvPr>
              <p:cNvGrpSpPr>
                <a:grpSpLocks noChangeAspect="1"/>
              </p:cNvGrpSpPr>
              <p:nvPr/>
            </p:nvGrpSpPr>
            <p:grpSpPr bwMode="auto">
              <a:xfrm>
                <a:off x="4987267" y="3409709"/>
                <a:ext cx="546938" cy="547142"/>
                <a:chOff x="403" y="817"/>
                <a:chExt cx="2663" cy="2664"/>
              </a:xfrm>
            </p:grpSpPr>
            <p:sp>
              <p:nvSpPr>
                <p:cNvPr id="194" name="Line 21">
                  <a:extLst>
                    <a:ext uri="{FF2B5EF4-FFF2-40B4-BE49-F238E27FC236}">
                      <a16:creationId xmlns:a16="http://schemas.microsoft.com/office/drawing/2014/main" id="{07F64652-8C3F-4747-882A-373877065EE0}"/>
                    </a:ext>
                  </a:extLst>
                </p:cNvPr>
                <p:cNvSpPr>
                  <a:spLocks noChangeShapeType="1"/>
                </p:cNvSpPr>
                <p:nvPr/>
              </p:nvSpPr>
              <p:spPr bwMode="auto">
                <a:xfrm flipV="1">
                  <a:off x="1146" y="1659"/>
                  <a:ext cx="1004" cy="64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00" name="Oval 199">
                  <a:extLst>
                    <a:ext uri="{FF2B5EF4-FFF2-40B4-BE49-F238E27FC236}">
                      <a16:creationId xmlns:a16="http://schemas.microsoft.com/office/drawing/2014/main" id="{C4B3694C-3354-4344-8D4A-55A41814DA25}"/>
                    </a:ext>
                  </a:extLst>
                </p:cNvPr>
                <p:cNvSpPr>
                  <a:spLocks noChangeArrowheads="1"/>
                </p:cNvSpPr>
                <p:nvPr/>
              </p:nvSpPr>
              <p:spPr bwMode="auto">
                <a:xfrm>
                  <a:off x="403" y="2153"/>
                  <a:ext cx="860" cy="85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01" name="Oval 200">
                  <a:extLst>
                    <a:ext uri="{FF2B5EF4-FFF2-40B4-BE49-F238E27FC236}">
                      <a16:creationId xmlns:a16="http://schemas.microsoft.com/office/drawing/2014/main" id="{779CCA41-267A-43D2-91D2-A6BA92769EF2}"/>
                    </a:ext>
                  </a:extLst>
                </p:cNvPr>
                <p:cNvSpPr>
                  <a:spLocks noChangeArrowheads="1"/>
                </p:cNvSpPr>
                <p:nvPr/>
              </p:nvSpPr>
              <p:spPr bwMode="auto">
                <a:xfrm>
                  <a:off x="2078" y="2792"/>
                  <a:ext cx="689" cy="68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12" name="Line 20">
                  <a:extLst>
                    <a:ext uri="{FF2B5EF4-FFF2-40B4-BE49-F238E27FC236}">
                      <a16:creationId xmlns:a16="http://schemas.microsoft.com/office/drawing/2014/main" id="{FE1F41E0-4082-4239-94E6-F45DB4269C1A}"/>
                    </a:ext>
                  </a:extLst>
                </p:cNvPr>
                <p:cNvSpPr>
                  <a:spLocks noChangeShapeType="1"/>
                </p:cNvSpPr>
                <p:nvPr/>
              </p:nvSpPr>
              <p:spPr bwMode="auto">
                <a:xfrm flipH="1" flipV="1">
                  <a:off x="1219" y="2749"/>
                  <a:ext cx="859" cy="348"/>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13" name="Oval 17">
                  <a:extLst>
                    <a:ext uri="{FF2B5EF4-FFF2-40B4-BE49-F238E27FC236}">
                      <a16:creationId xmlns:a16="http://schemas.microsoft.com/office/drawing/2014/main" id="{5862305B-6CE7-4F30-8E98-A3A9FCE35CF3}"/>
                    </a:ext>
                  </a:extLst>
                </p:cNvPr>
                <p:cNvSpPr>
                  <a:spLocks noChangeArrowheads="1"/>
                </p:cNvSpPr>
                <p:nvPr/>
              </p:nvSpPr>
              <p:spPr bwMode="auto">
                <a:xfrm>
                  <a:off x="2036" y="817"/>
                  <a:ext cx="1030" cy="1030"/>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grpSp>
          <p:grpSp>
            <p:nvGrpSpPr>
              <p:cNvPr id="151" name="Group 150">
                <a:extLst>
                  <a:ext uri="{FF2B5EF4-FFF2-40B4-BE49-F238E27FC236}">
                    <a16:creationId xmlns:a16="http://schemas.microsoft.com/office/drawing/2014/main" id="{9F04523D-D888-45F0-BD83-67F0DE829778}"/>
                  </a:ext>
                </a:extLst>
              </p:cNvPr>
              <p:cNvGrpSpPr/>
              <p:nvPr/>
            </p:nvGrpSpPr>
            <p:grpSpPr>
              <a:xfrm>
                <a:off x="5345105" y="3442986"/>
                <a:ext cx="166057" cy="143353"/>
                <a:chOff x="1821729" y="2389959"/>
                <a:chExt cx="713951" cy="616339"/>
              </a:xfrm>
              <a:solidFill>
                <a:schemeClr val="accent1"/>
              </a:solidFill>
            </p:grpSpPr>
            <p:sp>
              <p:nvSpPr>
                <p:cNvPr id="152" name="Freeform 49">
                  <a:extLst>
                    <a:ext uri="{FF2B5EF4-FFF2-40B4-BE49-F238E27FC236}">
                      <a16:creationId xmlns:a16="http://schemas.microsoft.com/office/drawing/2014/main" id="{6175F75F-F088-4DF4-BEE3-23E0E63903F3}"/>
                    </a:ext>
                  </a:extLst>
                </p:cNvPr>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53" name="Freeform 50">
                  <a:extLst>
                    <a:ext uri="{FF2B5EF4-FFF2-40B4-BE49-F238E27FC236}">
                      <a16:creationId xmlns:a16="http://schemas.microsoft.com/office/drawing/2014/main" id="{E355A571-4E64-40D0-8C1E-52620FD0ABBD}"/>
                    </a:ext>
                  </a:extLst>
                </p:cNvPr>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54" name="Freeform 51">
                  <a:extLst>
                    <a:ext uri="{FF2B5EF4-FFF2-40B4-BE49-F238E27FC236}">
                      <a16:creationId xmlns:a16="http://schemas.microsoft.com/office/drawing/2014/main" id="{2A2E2252-A98F-4D51-A41B-9B7535F9FC4B}"/>
                    </a:ext>
                  </a:extLst>
                </p:cNvPr>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55" name="Freeform 52">
                  <a:extLst>
                    <a:ext uri="{FF2B5EF4-FFF2-40B4-BE49-F238E27FC236}">
                      <a16:creationId xmlns:a16="http://schemas.microsoft.com/office/drawing/2014/main" id="{1ECE67FA-FF94-4702-A5FB-AB1768B49360}"/>
                    </a:ext>
                  </a:extLst>
                </p:cNvPr>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56" name="Freeform 21">
                  <a:extLst>
                    <a:ext uri="{FF2B5EF4-FFF2-40B4-BE49-F238E27FC236}">
                      <a16:creationId xmlns:a16="http://schemas.microsoft.com/office/drawing/2014/main" id="{6B28563A-F87F-4964-8C20-5514F86392C6}"/>
                    </a:ext>
                  </a:extLst>
                </p:cNvPr>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57" name="Freeform 22">
                  <a:extLst>
                    <a:ext uri="{FF2B5EF4-FFF2-40B4-BE49-F238E27FC236}">
                      <a16:creationId xmlns:a16="http://schemas.microsoft.com/office/drawing/2014/main" id="{4994322C-1BE7-4879-B88A-DCB9B6DF2D18}"/>
                    </a:ext>
                  </a:extLst>
                </p:cNvPr>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58" name="Freeform 23">
                  <a:extLst>
                    <a:ext uri="{FF2B5EF4-FFF2-40B4-BE49-F238E27FC236}">
                      <a16:creationId xmlns:a16="http://schemas.microsoft.com/office/drawing/2014/main" id="{CF5500F1-FC46-42BA-9239-EDEA7FFB12A7}"/>
                    </a:ext>
                  </a:extLst>
                </p:cNvPr>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64" name="Freeform 24">
                  <a:extLst>
                    <a:ext uri="{FF2B5EF4-FFF2-40B4-BE49-F238E27FC236}">
                      <a16:creationId xmlns:a16="http://schemas.microsoft.com/office/drawing/2014/main" id="{F3EAE1F4-56B3-4BE9-836D-AFD2CB84457F}"/>
                    </a:ext>
                  </a:extLst>
                </p:cNvPr>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89" name="Freeform 49">
                  <a:extLst>
                    <a:ext uri="{FF2B5EF4-FFF2-40B4-BE49-F238E27FC236}">
                      <a16:creationId xmlns:a16="http://schemas.microsoft.com/office/drawing/2014/main" id="{7F81513F-68DD-45FE-8033-FB5F1C1F7E5C}"/>
                    </a:ext>
                  </a:extLst>
                </p:cNvPr>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91" name="Freeform 50">
                  <a:extLst>
                    <a:ext uri="{FF2B5EF4-FFF2-40B4-BE49-F238E27FC236}">
                      <a16:creationId xmlns:a16="http://schemas.microsoft.com/office/drawing/2014/main" id="{D850B47A-7F14-425F-B7A9-3214735DD428}"/>
                    </a:ext>
                  </a:extLst>
                </p:cNvPr>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92" name="Freeform 51">
                  <a:extLst>
                    <a:ext uri="{FF2B5EF4-FFF2-40B4-BE49-F238E27FC236}">
                      <a16:creationId xmlns:a16="http://schemas.microsoft.com/office/drawing/2014/main" id="{346C960C-9EAC-4A6D-82D1-159F002E1743}"/>
                    </a:ext>
                  </a:extLst>
                </p:cNvPr>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93" name="Freeform 52">
                  <a:extLst>
                    <a:ext uri="{FF2B5EF4-FFF2-40B4-BE49-F238E27FC236}">
                      <a16:creationId xmlns:a16="http://schemas.microsoft.com/office/drawing/2014/main" id="{BE093553-8598-4E2A-AA1E-98C4A7730760}"/>
                    </a:ext>
                  </a:extLst>
                </p:cNvPr>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grpSp>
        </p:grpSp>
        <p:sp>
          <p:nvSpPr>
            <p:cNvPr id="215" name="Freeform 276">
              <a:extLst>
                <a:ext uri="{FF2B5EF4-FFF2-40B4-BE49-F238E27FC236}">
                  <a16:creationId xmlns:a16="http://schemas.microsoft.com/office/drawing/2014/main" id="{FA549A1C-49CB-4967-AF83-E058F51B0A61}"/>
                </a:ext>
              </a:extLst>
            </p:cNvPr>
            <p:cNvSpPr>
              <a:spLocks noChangeAspect="1"/>
            </p:cNvSpPr>
            <p:nvPr/>
          </p:nvSpPr>
          <p:spPr bwMode="auto">
            <a:xfrm>
              <a:off x="8056649" y="3394886"/>
              <a:ext cx="279812" cy="35887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 name="Group 12"/>
            <p:cNvGrpSpPr/>
            <p:nvPr/>
          </p:nvGrpSpPr>
          <p:grpSpPr>
            <a:xfrm>
              <a:off x="6825887" y="3643183"/>
              <a:ext cx="379867" cy="413786"/>
              <a:chOff x="6757139" y="3480426"/>
              <a:chExt cx="372452" cy="405709"/>
            </a:xfrm>
          </p:grpSpPr>
          <p:sp>
            <p:nvSpPr>
              <p:cNvPr id="218" name="Freeform 12">
                <a:extLst>
                  <a:ext uri="{FF2B5EF4-FFF2-40B4-BE49-F238E27FC236}">
                    <a16:creationId xmlns:a16="http://schemas.microsoft.com/office/drawing/2014/main" id="{C057C593-8D26-493D-AADF-248E462CFD21}"/>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19" name="Line 13">
                <a:extLst>
                  <a:ext uri="{FF2B5EF4-FFF2-40B4-BE49-F238E27FC236}">
                    <a16:creationId xmlns:a16="http://schemas.microsoft.com/office/drawing/2014/main" id="{79531A91-D3C9-4A2D-B89C-C24B35EDA231}"/>
                  </a:ext>
                </a:extLst>
              </p:cNvPr>
              <p:cNvSpPr>
                <a:spLocks noChangeShapeType="1"/>
              </p:cNvSpPr>
              <p:nvPr/>
            </p:nvSpPr>
            <p:spPr bwMode="auto">
              <a:xfrm>
                <a:off x="6793719" y="3776394"/>
                <a:ext cx="29929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20" name="Line 14">
                <a:extLst>
                  <a:ext uri="{FF2B5EF4-FFF2-40B4-BE49-F238E27FC236}">
                    <a16:creationId xmlns:a16="http://schemas.microsoft.com/office/drawing/2014/main" id="{07F32DEB-6A1C-4B10-9A6C-68849E559A40}"/>
                  </a:ext>
                </a:extLst>
              </p:cNvPr>
              <p:cNvSpPr>
                <a:spLocks noChangeShapeType="1"/>
              </p:cNvSpPr>
              <p:nvPr/>
            </p:nvSpPr>
            <p:spPr bwMode="auto">
              <a:xfrm>
                <a:off x="6916762" y="355358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28" name="Line 15">
                <a:extLst>
                  <a:ext uri="{FF2B5EF4-FFF2-40B4-BE49-F238E27FC236}">
                    <a16:creationId xmlns:a16="http://schemas.microsoft.com/office/drawing/2014/main" id="{FCD51260-5B65-419D-9C39-3A08052732FD}"/>
                  </a:ext>
                </a:extLst>
              </p:cNvPr>
              <p:cNvSpPr>
                <a:spLocks noChangeShapeType="1"/>
              </p:cNvSpPr>
              <p:nvPr/>
            </p:nvSpPr>
            <p:spPr bwMode="auto">
              <a:xfrm>
                <a:off x="6916762" y="362674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29" name="Line 16">
                <a:extLst>
                  <a:ext uri="{FF2B5EF4-FFF2-40B4-BE49-F238E27FC236}">
                    <a16:creationId xmlns:a16="http://schemas.microsoft.com/office/drawing/2014/main" id="{A192D897-09EA-4810-B16A-DD985EB8FC83}"/>
                  </a:ext>
                </a:extLst>
              </p:cNvPr>
              <p:cNvSpPr>
                <a:spLocks noChangeShapeType="1"/>
              </p:cNvSpPr>
              <p:nvPr/>
            </p:nvSpPr>
            <p:spPr bwMode="auto">
              <a:xfrm>
                <a:off x="6896809" y="3703234"/>
                <a:ext cx="93113"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30" name="Line 17">
                <a:extLst>
                  <a:ext uri="{FF2B5EF4-FFF2-40B4-BE49-F238E27FC236}">
                    <a16:creationId xmlns:a16="http://schemas.microsoft.com/office/drawing/2014/main" id="{EE5C67E6-7154-4720-B766-5DB2AA20E0DA}"/>
                  </a:ext>
                </a:extLst>
              </p:cNvPr>
              <p:cNvSpPr>
                <a:spLocks noChangeShapeType="1"/>
              </p:cNvSpPr>
              <p:nvPr/>
            </p:nvSpPr>
            <p:spPr bwMode="auto">
              <a:xfrm>
                <a:off x="6830299" y="3480426"/>
                <a:ext cx="22613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grpSp>
        <p:sp>
          <p:nvSpPr>
            <p:cNvPr id="3" name="Rectangle 2">
              <a:extLst>
                <a:ext uri="{FF2B5EF4-FFF2-40B4-BE49-F238E27FC236}">
                  <a16:creationId xmlns:a16="http://schemas.microsoft.com/office/drawing/2014/main" id="{145DE06D-022A-4AF7-9BF3-1B06C7CC27E8}"/>
                </a:ext>
              </a:extLst>
            </p:cNvPr>
            <p:cNvSpPr/>
            <p:nvPr/>
          </p:nvSpPr>
          <p:spPr bwMode="auto">
            <a:xfrm>
              <a:off x="6182091" y="2811369"/>
              <a:ext cx="3251850" cy="1979770"/>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128">
              <a:extLst>
                <a:ext uri="{FF2B5EF4-FFF2-40B4-BE49-F238E27FC236}">
                  <a16:creationId xmlns:a16="http://schemas.microsoft.com/office/drawing/2014/main" id="{FA83C984-7060-4B0F-B97D-AA0733DEFF46}"/>
                </a:ext>
              </a:extLst>
            </p:cNvPr>
            <p:cNvSpPr>
              <a:spLocks noChangeAspect="1"/>
            </p:cNvSpPr>
            <p:nvPr/>
          </p:nvSpPr>
          <p:spPr bwMode="black">
            <a:xfrm>
              <a:off x="8680475" y="3430775"/>
              <a:ext cx="519716" cy="2870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67222" tIns="33611" rIns="67222" bIns="33611" numCol="1" anchor="t" anchorCtr="0" compatLnSpc="1">
              <a:prstTxWarp prst="textNoShape">
                <a:avLst/>
              </a:prstTxWarp>
            </a:bodyPr>
            <a:lstStyle/>
            <a:p>
              <a:pPr defTabSz="685714">
                <a:defRPr/>
              </a:pPr>
              <a:endParaRPr lang="en-US" sz="2059" dirty="0">
                <a:solidFill>
                  <a:srgbClr val="000000"/>
                </a:solidFill>
                <a:latin typeface="Segoe UI"/>
              </a:endParaRPr>
            </a:p>
          </p:txBody>
        </p:sp>
        <p:grpSp>
          <p:nvGrpSpPr>
            <p:cNvPr id="205" name="Group 204">
              <a:extLst>
                <a:ext uri="{FF2B5EF4-FFF2-40B4-BE49-F238E27FC236}">
                  <a16:creationId xmlns:a16="http://schemas.microsoft.com/office/drawing/2014/main" id="{C0F434E8-BA11-4DCE-AC20-1EF6EF1EC4FF}"/>
                </a:ext>
              </a:extLst>
            </p:cNvPr>
            <p:cNvGrpSpPr>
              <a:grpSpLocks noChangeAspect="1"/>
            </p:cNvGrpSpPr>
            <p:nvPr/>
          </p:nvGrpSpPr>
          <p:grpSpPr>
            <a:xfrm>
              <a:off x="8285187" y="4179372"/>
              <a:ext cx="553921" cy="466302"/>
              <a:chOff x="2907342" y="5439822"/>
              <a:chExt cx="478274" cy="405267"/>
            </a:xfrm>
          </p:grpSpPr>
          <p:grpSp>
            <p:nvGrpSpPr>
              <p:cNvPr id="206" name="Group 205">
                <a:extLst>
                  <a:ext uri="{FF2B5EF4-FFF2-40B4-BE49-F238E27FC236}">
                    <a16:creationId xmlns:a16="http://schemas.microsoft.com/office/drawing/2014/main" id="{D9C7F48E-BA99-4AFC-A029-E145BA7E5DB1}"/>
                  </a:ext>
                </a:extLst>
              </p:cNvPr>
              <p:cNvGrpSpPr/>
              <p:nvPr/>
            </p:nvGrpSpPr>
            <p:grpSpPr>
              <a:xfrm rot="2348880">
                <a:off x="3117544" y="5439822"/>
                <a:ext cx="268072" cy="138560"/>
                <a:chOff x="2946400" y="1075143"/>
                <a:chExt cx="6491514" cy="3355305"/>
              </a:xfrm>
            </p:grpSpPr>
            <p:sp>
              <p:nvSpPr>
                <p:cNvPr id="208" name="Freeform: Shape 70">
                  <a:extLst>
                    <a:ext uri="{FF2B5EF4-FFF2-40B4-BE49-F238E27FC236}">
                      <a16:creationId xmlns:a16="http://schemas.microsoft.com/office/drawing/2014/main" id="{DC4D0C2D-D526-4744-8D66-0183755B0323}"/>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209" name="Freeform: Shape 71">
                  <a:extLst>
                    <a:ext uri="{FF2B5EF4-FFF2-40B4-BE49-F238E27FC236}">
                      <a16:creationId xmlns:a16="http://schemas.microsoft.com/office/drawing/2014/main" id="{F17935FB-0A07-410B-9AFA-C49CCD80AB8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210" name="Freeform: Shape 72">
                  <a:extLst>
                    <a:ext uri="{FF2B5EF4-FFF2-40B4-BE49-F238E27FC236}">
                      <a16:creationId xmlns:a16="http://schemas.microsoft.com/office/drawing/2014/main" id="{A5F55CDA-9478-49B9-B033-E30B8DBF3D1C}"/>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grpSp>
          <p:sp>
            <p:nvSpPr>
              <p:cNvPr id="207" name="Freeform 5">
                <a:extLst>
                  <a:ext uri="{FF2B5EF4-FFF2-40B4-BE49-F238E27FC236}">
                    <a16:creationId xmlns:a16="http://schemas.microsoft.com/office/drawing/2014/main" id="{C9852630-95B0-4F77-89F7-9A03A5190E80}"/>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739">
                  <a:defRPr/>
                </a:pPr>
                <a:endParaRPr lang="en-US" sz="2059" kern="0" dirty="0">
                  <a:solidFill>
                    <a:sysClr val="windowText" lastClr="000000"/>
                  </a:solidFill>
                  <a:latin typeface="Segoe UI Semilight"/>
                </a:endParaRPr>
              </a:p>
            </p:txBody>
          </p:sp>
        </p:grpSp>
        <p:grpSp>
          <p:nvGrpSpPr>
            <p:cNvPr id="12" name="Group 11">
              <a:extLst>
                <a:ext uri="{FF2B5EF4-FFF2-40B4-BE49-F238E27FC236}">
                  <a16:creationId xmlns:a16="http://schemas.microsoft.com/office/drawing/2014/main" id="{29B5790C-82D2-4FFA-BC68-9B662FE1087B}"/>
                </a:ext>
              </a:extLst>
            </p:cNvPr>
            <p:cNvGrpSpPr/>
            <p:nvPr/>
          </p:nvGrpSpPr>
          <p:grpSpPr>
            <a:xfrm rot="10800000">
              <a:off x="6182091" y="4994628"/>
              <a:ext cx="3251850" cy="304835"/>
              <a:chOff x="7370722" y="4822428"/>
              <a:chExt cx="781948" cy="298885"/>
            </a:xfrm>
          </p:grpSpPr>
          <p:sp>
            <p:nvSpPr>
              <p:cNvPr id="211" name="Freeform 125">
                <a:extLst>
                  <a:ext uri="{FF2B5EF4-FFF2-40B4-BE49-F238E27FC236}">
                    <a16:creationId xmlns:a16="http://schemas.microsoft.com/office/drawing/2014/main" id="{16107839-660A-4018-B0D3-7219332DF039}"/>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216" name="Freeform 126">
                <a:extLst>
                  <a:ext uri="{FF2B5EF4-FFF2-40B4-BE49-F238E27FC236}">
                    <a16:creationId xmlns:a16="http://schemas.microsoft.com/office/drawing/2014/main" id="{A92853A7-BB06-47B8-91A1-D57DFF8591A8}"/>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grpSp>
        <p:sp>
          <p:nvSpPr>
            <p:cNvPr id="14" name="TextBox 13">
              <a:extLst>
                <a:ext uri="{FF2B5EF4-FFF2-40B4-BE49-F238E27FC236}">
                  <a16:creationId xmlns:a16="http://schemas.microsoft.com/office/drawing/2014/main" id="{209FC5F9-5E28-4A5B-8382-AC0B772C2CA5}"/>
                </a:ext>
              </a:extLst>
            </p:cNvPr>
            <p:cNvSpPr txBox="1"/>
            <p:nvPr/>
          </p:nvSpPr>
          <p:spPr>
            <a:xfrm>
              <a:off x="5868644" y="6077715"/>
              <a:ext cx="3878743" cy="550763"/>
            </a:xfrm>
            <a:prstGeom prst="rect">
              <a:avLst/>
            </a:prstGeom>
            <a:noFill/>
          </p:spPr>
          <p:txBody>
            <a:bodyPr wrap="square" lIns="137141" tIns="109713" rIns="137141" bIns="109713" rtlCol="0">
              <a:spAutoFit/>
            </a:bodyPr>
            <a:lstStyle/>
            <a:p>
              <a:pPr algn="ctr" defTabSz="685739">
                <a:lnSpc>
                  <a:spcPct val="90000"/>
                </a:lnSpc>
                <a:spcAft>
                  <a:spcPts val="450"/>
                </a:spcAft>
                <a:defRPr/>
              </a:pPr>
              <a:r>
                <a:rPr lang="en-US" sz="1324" dirty="0">
                  <a:solidFill>
                    <a:srgbClr val="0078D7"/>
                  </a:solidFill>
                  <a:latin typeface="Segoe UI Semibold" panose="020B0702040204020203" pitchFamily="34" charset="0"/>
                  <a:cs typeface="Segoe UI Semilight" charset="0"/>
                </a:rPr>
                <a:t>Azure Machine Learning</a:t>
              </a:r>
            </a:p>
          </p:txBody>
        </p:sp>
        <p:sp>
          <p:nvSpPr>
            <p:cNvPr id="145" name="TextBox 144">
              <a:extLst>
                <a:ext uri="{FF2B5EF4-FFF2-40B4-BE49-F238E27FC236}">
                  <a16:creationId xmlns:a16="http://schemas.microsoft.com/office/drawing/2014/main" id="{A9D52BF6-60B9-459C-9313-C4EF10AD3E8F}"/>
                </a:ext>
              </a:extLst>
            </p:cNvPr>
            <p:cNvSpPr txBox="1"/>
            <p:nvPr/>
          </p:nvSpPr>
          <p:spPr>
            <a:xfrm>
              <a:off x="8734243" y="3809516"/>
              <a:ext cx="422706" cy="141256"/>
            </a:xfrm>
            <a:prstGeom prst="rect">
              <a:avLst/>
            </a:prstGeom>
            <a:noFill/>
          </p:spPr>
          <p:txBody>
            <a:bodyPr wrap="square" lIns="0" tIns="0" rIns="0" bIns="0" rtlCol="0">
              <a:noAutofit/>
            </a:bodyPr>
            <a:lstStyle/>
            <a:p>
              <a:pPr algn="ctr" defTabSz="685714">
                <a:lnSpc>
                  <a:spcPct val="90000"/>
                </a:lnSpc>
                <a:defRPr/>
              </a:pPr>
              <a:r>
                <a:rPr lang="en-US" sz="882"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46" name="Rectangle 145">
              <a:extLst>
                <a:ext uri="{FF2B5EF4-FFF2-40B4-BE49-F238E27FC236}">
                  <a16:creationId xmlns:a16="http://schemas.microsoft.com/office/drawing/2014/main" id="{30442180-DE31-4C33-B7C4-ED9A4BB7C463}"/>
                </a:ext>
              </a:extLst>
            </p:cNvPr>
            <p:cNvSpPr/>
            <p:nvPr/>
          </p:nvSpPr>
          <p:spPr>
            <a:xfrm>
              <a:off x="8720287" y="4428683"/>
              <a:ext cx="476006" cy="300955"/>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IoT</a:t>
              </a:r>
            </a:p>
          </p:txBody>
        </p:sp>
        <p:sp>
          <p:nvSpPr>
            <p:cNvPr id="147" name="TextBox 146">
              <a:extLst>
                <a:ext uri="{FF2B5EF4-FFF2-40B4-BE49-F238E27FC236}">
                  <a16:creationId xmlns:a16="http://schemas.microsoft.com/office/drawing/2014/main" id="{748AB9BD-F8AD-487E-8082-7E882582F9A8}"/>
                </a:ext>
              </a:extLst>
            </p:cNvPr>
            <p:cNvSpPr txBox="1"/>
            <p:nvPr/>
          </p:nvSpPr>
          <p:spPr>
            <a:xfrm>
              <a:off x="7879324" y="3824704"/>
              <a:ext cx="634463" cy="126068"/>
            </a:xfrm>
            <a:prstGeom prst="rect">
              <a:avLst/>
            </a:prstGeom>
            <a:noFill/>
          </p:spPr>
          <p:txBody>
            <a:bodyPr wrap="square" lIns="0" tIns="0" rIns="0" bIns="0" rtlCol="0">
              <a:noAutofit/>
            </a:bodyPr>
            <a:lstStyle/>
            <a:p>
              <a:pPr algn="ctr" defTabSz="685714">
                <a:lnSpc>
                  <a:spcPct val="90000"/>
                </a:lnSpc>
                <a:defRPr/>
              </a:pPr>
              <a:r>
                <a:rPr lang="en-US" sz="882" b="1" dirty="0">
                  <a:ln>
                    <a:solidFill>
                      <a:srgbClr val="FFFFFF">
                        <a:alpha val="0"/>
                      </a:srgbClr>
                    </a:solidFill>
                  </a:ln>
                  <a:solidFill>
                    <a:srgbClr val="505050"/>
                  </a:solidFill>
                  <a:latin typeface="Segoe UI Semibold" charset="0"/>
                  <a:ea typeface="Segoe UI Semibold" charset="0"/>
                  <a:cs typeface="Segoe UI Semibold" charset="0"/>
                </a:rPr>
                <a:t>On-prem </a:t>
              </a:r>
            </a:p>
          </p:txBody>
        </p:sp>
        <p:grpSp>
          <p:nvGrpSpPr>
            <p:cNvPr id="148" name="Group 11">
              <a:extLst>
                <a:ext uri="{FF2B5EF4-FFF2-40B4-BE49-F238E27FC236}">
                  <a16:creationId xmlns:a16="http://schemas.microsoft.com/office/drawing/2014/main" id="{66121A1B-FA5A-4833-93D4-9E8B1C8EE94F}"/>
                </a:ext>
              </a:extLst>
            </p:cNvPr>
            <p:cNvGrpSpPr>
              <a:grpSpLocks noChangeAspect="1"/>
            </p:cNvGrpSpPr>
            <p:nvPr/>
          </p:nvGrpSpPr>
          <p:grpSpPr bwMode="auto">
            <a:xfrm>
              <a:off x="7594218" y="5554662"/>
              <a:ext cx="427596" cy="465774"/>
              <a:chOff x="3861" y="4291602"/>
              <a:chExt cx="112" cy="244433"/>
            </a:xfrm>
          </p:grpSpPr>
          <p:sp>
            <p:nvSpPr>
              <p:cNvPr id="149" name="Freeform 12">
                <a:extLst>
                  <a:ext uri="{FF2B5EF4-FFF2-40B4-BE49-F238E27FC236}">
                    <a16:creationId xmlns:a16="http://schemas.microsoft.com/office/drawing/2014/main" id="{298E83B2-4D62-48F0-815A-2DCDDEDA26B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186" name="Line 13">
                <a:extLst>
                  <a:ext uri="{FF2B5EF4-FFF2-40B4-BE49-F238E27FC236}">
                    <a16:creationId xmlns:a16="http://schemas.microsoft.com/office/drawing/2014/main" id="{74052566-D652-4423-B75F-9925897595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187" name="Line 14">
                <a:extLst>
                  <a:ext uri="{FF2B5EF4-FFF2-40B4-BE49-F238E27FC236}">
                    <a16:creationId xmlns:a16="http://schemas.microsoft.com/office/drawing/2014/main" id="{3D68EBEE-C4E9-4C21-B64B-58BD77915D0C}"/>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188" name="Line 15">
                <a:extLst>
                  <a:ext uri="{FF2B5EF4-FFF2-40B4-BE49-F238E27FC236}">
                    <a16:creationId xmlns:a16="http://schemas.microsoft.com/office/drawing/2014/main" id="{29C540D9-1D75-4E17-B77B-318C125DF599}"/>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202" name="Line 16">
                <a:extLst>
                  <a:ext uri="{FF2B5EF4-FFF2-40B4-BE49-F238E27FC236}">
                    <a16:creationId xmlns:a16="http://schemas.microsoft.com/office/drawing/2014/main" id="{C74F7D58-F2AD-486C-9480-A246D153AD77}"/>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203" name="Line 17">
                <a:extLst>
                  <a:ext uri="{FF2B5EF4-FFF2-40B4-BE49-F238E27FC236}">
                    <a16:creationId xmlns:a16="http://schemas.microsoft.com/office/drawing/2014/main" id="{7861374E-276C-4A25-9BF4-A6C73605CD9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grpSp>
      </p:grpSp>
      <p:sp>
        <p:nvSpPr>
          <p:cNvPr id="204" name="Title 2">
            <a:extLst>
              <a:ext uri="{FF2B5EF4-FFF2-40B4-BE49-F238E27FC236}">
                <a16:creationId xmlns:a16="http://schemas.microsoft.com/office/drawing/2014/main" id="{627EE643-E969-483A-8723-D36941BCC219}"/>
              </a:ext>
            </a:extLst>
          </p:cNvPr>
          <p:cNvSpPr txBox="1">
            <a:spLocks/>
          </p:cNvSpPr>
          <p:nvPr/>
        </p:nvSpPr>
        <p:spPr>
          <a:xfrm>
            <a:off x="579139" y="431347"/>
            <a:ext cx="8741880" cy="674653"/>
          </a:xfrm>
          <a:prstGeom prst="rect">
            <a:avLst/>
          </a:prstGeom>
        </p:spPr>
        <p:txBody>
          <a:bodyPr vert="horz" wrap="square" lIns="107571" tIns="67232" rIns="107571" bIns="67232" rtlCol="0" anchor="ctr">
            <a:noAutofit/>
          </a:bodyPr>
          <a:lstStyle>
            <a:lvl1pPr algn="ctr" defTabSz="932742" rtl="0" eaLnBrk="1" latinLnBrk="0" hangingPunct="1">
              <a:lnSpc>
                <a:spcPct val="90000"/>
              </a:lnSpc>
              <a:spcBef>
                <a:spcPct val="0"/>
              </a:spcBef>
              <a:buNone/>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pPr algn="l" defTabSz="685845"/>
            <a:r>
              <a:rPr lang="en-US" sz="3235" cap="none" spc="0" dirty="0"/>
              <a:t>Azure Machine Learning</a:t>
            </a:r>
          </a:p>
        </p:txBody>
      </p:sp>
      <p:sp>
        <p:nvSpPr>
          <p:cNvPr id="214" name="TextBox 213">
            <a:extLst>
              <a:ext uri="{FF2B5EF4-FFF2-40B4-BE49-F238E27FC236}">
                <a16:creationId xmlns:a16="http://schemas.microsoft.com/office/drawing/2014/main" id="{AF68168E-80B0-4B61-86FD-596BF7B6A6A8}"/>
              </a:ext>
            </a:extLst>
          </p:cNvPr>
          <p:cNvSpPr txBox="1"/>
          <p:nvPr/>
        </p:nvSpPr>
        <p:spPr>
          <a:xfrm>
            <a:off x="8692909" y="73467"/>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17</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111097662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313683" y="426415"/>
            <a:ext cx="8741880" cy="674653"/>
          </a:xfrm>
        </p:spPr>
        <p:txBody>
          <a:bodyPr/>
          <a:lstStyle/>
          <a:p>
            <a:r>
              <a:rPr lang="en-US" sz="3200" kern="0" spc="37" dirty="0">
                <a:solidFill>
                  <a:srgbClr val="0078D7"/>
                </a:solidFill>
                <a:latin typeface="Segoe UI Semilight" charset="0"/>
                <a:ea typeface="Segoe UI Semilight" charset="0"/>
                <a:cs typeface="Segoe UI Semilight" charset="0"/>
              </a:rPr>
              <a:t>Deploy everywhere</a:t>
            </a:r>
          </a:p>
        </p:txBody>
      </p:sp>
      <p:grpSp>
        <p:nvGrpSpPr>
          <p:cNvPr id="3" name="Group 2">
            <a:extLst>
              <a:ext uri="{FF2B5EF4-FFF2-40B4-BE49-F238E27FC236}">
                <a16:creationId xmlns:a16="http://schemas.microsoft.com/office/drawing/2014/main" id="{4B0B0370-C456-4767-9C06-9228C3FEC57E}"/>
              </a:ext>
            </a:extLst>
          </p:cNvPr>
          <p:cNvGrpSpPr/>
          <p:nvPr/>
        </p:nvGrpSpPr>
        <p:grpSpPr>
          <a:xfrm>
            <a:off x="1295400" y="2438400"/>
            <a:ext cx="7040846" cy="3188463"/>
            <a:chOff x="1417354" y="2450337"/>
            <a:chExt cx="6366807" cy="2617861"/>
          </a:xfrm>
        </p:grpSpPr>
        <p:sp>
          <p:nvSpPr>
            <p:cNvPr id="11" name="Rectangle 10">
              <a:extLst>
                <a:ext uri="{FF2B5EF4-FFF2-40B4-BE49-F238E27FC236}">
                  <a16:creationId xmlns:a16="http://schemas.microsoft.com/office/drawing/2014/main" id="{11BA6995-BC3C-42EB-B82E-4C8757927768}"/>
                </a:ext>
              </a:extLst>
            </p:cNvPr>
            <p:cNvSpPr/>
            <p:nvPr/>
          </p:nvSpPr>
          <p:spPr>
            <a:xfrm>
              <a:off x="1417354" y="4489527"/>
              <a:ext cx="1411115" cy="418191"/>
            </a:xfrm>
            <a:prstGeom prst="rect">
              <a:avLst/>
            </a:prstGeom>
          </p:spPr>
          <p:txBody>
            <a:bodyPr wrap="square">
              <a:spAutoFit/>
            </a:bodyPr>
            <a:lstStyle/>
            <a:p>
              <a:pPr algn="ctr" defTabSz="698889">
                <a:lnSpc>
                  <a:spcPct val="90000"/>
                </a:lnSpc>
                <a:spcBef>
                  <a:spcPts val="750"/>
                </a:spcBef>
                <a:defRPr/>
              </a:pPr>
              <a:r>
                <a:rPr lang="en-US" sz="2353" spc="150" dirty="0">
                  <a:solidFill>
                    <a:srgbClr val="0078D7"/>
                  </a:solidFill>
                  <a:latin typeface="Segoe UI Semilight" charset="0"/>
                  <a:cs typeface="Segoe UI Semilight" charset="0"/>
                </a:rPr>
                <a:t>DOCKER</a:t>
              </a:r>
            </a:p>
          </p:txBody>
        </p:sp>
        <p:sp>
          <p:nvSpPr>
            <p:cNvPr id="12" name="Rectangle 11">
              <a:extLst>
                <a:ext uri="{FF2B5EF4-FFF2-40B4-BE49-F238E27FC236}">
                  <a16:creationId xmlns:a16="http://schemas.microsoft.com/office/drawing/2014/main" id="{0FC8488C-8D81-4944-905B-2EDD29ADA443}"/>
                </a:ext>
              </a:extLst>
            </p:cNvPr>
            <p:cNvSpPr/>
            <p:nvPr/>
          </p:nvSpPr>
          <p:spPr>
            <a:xfrm>
              <a:off x="4870780" y="2450337"/>
              <a:ext cx="2913381"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Single node deployment (cloud/on-prem)</a:t>
              </a:r>
            </a:p>
          </p:txBody>
        </p:sp>
        <p:sp>
          <p:nvSpPr>
            <p:cNvPr id="13" name="Rectangle 12">
              <a:extLst>
                <a:ext uri="{FF2B5EF4-FFF2-40B4-BE49-F238E27FC236}">
                  <a16:creationId xmlns:a16="http://schemas.microsoft.com/office/drawing/2014/main" id="{76DD0F3E-2B35-4B10-9467-3C623C1C2901}"/>
                </a:ext>
              </a:extLst>
            </p:cNvPr>
            <p:cNvSpPr/>
            <p:nvPr/>
          </p:nvSpPr>
          <p:spPr>
            <a:xfrm>
              <a:off x="4870780" y="2979864"/>
              <a:ext cx="1736823"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Azure Container Service</a:t>
              </a:r>
            </a:p>
          </p:txBody>
        </p:sp>
        <p:sp>
          <p:nvSpPr>
            <p:cNvPr id="14" name="Rectangle 13">
              <a:extLst>
                <a:ext uri="{FF2B5EF4-FFF2-40B4-BE49-F238E27FC236}">
                  <a16:creationId xmlns:a16="http://schemas.microsoft.com/office/drawing/2014/main" id="{F2E802F5-0F40-4B06-88C1-3D9E9125F811}"/>
                </a:ext>
              </a:extLst>
            </p:cNvPr>
            <p:cNvSpPr/>
            <p:nvPr/>
          </p:nvSpPr>
          <p:spPr>
            <a:xfrm>
              <a:off x="4870780" y="4031361"/>
              <a:ext cx="1232584"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Azure IoT Edge</a:t>
              </a:r>
            </a:p>
          </p:txBody>
        </p:sp>
        <p:sp>
          <p:nvSpPr>
            <p:cNvPr id="17" name="Rectangle 16">
              <a:extLst>
                <a:ext uri="{FF2B5EF4-FFF2-40B4-BE49-F238E27FC236}">
                  <a16:creationId xmlns:a16="http://schemas.microsoft.com/office/drawing/2014/main" id="{1B68E0F4-7481-4F64-8597-F265D5F669B8}"/>
                </a:ext>
              </a:extLst>
            </p:cNvPr>
            <p:cNvSpPr/>
            <p:nvPr/>
          </p:nvSpPr>
          <p:spPr>
            <a:xfrm>
              <a:off x="4870781" y="4568446"/>
              <a:ext cx="1064504"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Spark clusters</a:t>
              </a:r>
            </a:p>
          </p:txBody>
        </p:sp>
        <p:grpSp>
          <p:nvGrpSpPr>
            <p:cNvPr id="86" name="Group 85">
              <a:extLst>
                <a:ext uri="{FF2B5EF4-FFF2-40B4-BE49-F238E27FC236}">
                  <a16:creationId xmlns:a16="http://schemas.microsoft.com/office/drawing/2014/main" id="{597F7CCE-55EF-447C-87C0-5227696D7D4C}"/>
                </a:ext>
              </a:extLst>
            </p:cNvPr>
            <p:cNvGrpSpPr/>
            <p:nvPr/>
          </p:nvGrpSpPr>
          <p:grpSpPr>
            <a:xfrm>
              <a:off x="1434513" y="3260921"/>
              <a:ext cx="1612717" cy="1033439"/>
              <a:chOff x="1897063" y="2530477"/>
              <a:chExt cx="727075" cy="465138"/>
            </a:xfrm>
          </p:grpSpPr>
          <p:sp>
            <p:nvSpPr>
              <p:cNvPr id="20" name="Freeform 5">
                <a:extLst>
                  <a:ext uri="{FF2B5EF4-FFF2-40B4-BE49-F238E27FC236}">
                    <a16:creationId xmlns:a16="http://schemas.microsoft.com/office/drawing/2014/main" id="{69303FE9-CBEF-4FAF-992E-6E93F6C0DAFF}"/>
                  </a:ext>
                </a:extLst>
              </p:cNvPr>
              <p:cNvSpPr>
                <a:spLocks/>
              </p:cNvSpPr>
              <p:nvPr/>
            </p:nvSpPr>
            <p:spPr bwMode="auto">
              <a:xfrm>
                <a:off x="2098676" y="2862265"/>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29" name="Rectangle 8">
                <a:extLst>
                  <a:ext uri="{FF2B5EF4-FFF2-40B4-BE49-F238E27FC236}">
                    <a16:creationId xmlns:a16="http://schemas.microsoft.com/office/drawing/2014/main" id="{289DACFB-10C3-4A61-85A8-CC1D935563B2}"/>
                  </a:ext>
                </a:extLst>
              </p:cNvPr>
              <p:cNvSpPr>
                <a:spLocks noChangeArrowheads="1"/>
              </p:cNvSpPr>
              <p:nvPr/>
            </p:nvSpPr>
            <p:spPr bwMode="auto">
              <a:xfrm>
                <a:off x="22240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0" name="Rectangle 9">
                <a:extLst>
                  <a:ext uri="{FF2B5EF4-FFF2-40B4-BE49-F238E27FC236}">
                    <a16:creationId xmlns:a16="http://schemas.microsoft.com/office/drawing/2014/main" id="{924F3A37-51C1-460D-9D3C-577F9FEC648A}"/>
                  </a:ext>
                </a:extLst>
              </p:cNvPr>
              <p:cNvSpPr>
                <a:spLocks noChangeArrowheads="1"/>
              </p:cNvSpPr>
              <p:nvPr/>
            </p:nvSpPr>
            <p:spPr bwMode="auto">
              <a:xfrm>
                <a:off x="221456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1" name="Rectangle 10">
                <a:extLst>
                  <a:ext uri="{FF2B5EF4-FFF2-40B4-BE49-F238E27FC236}">
                    <a16:creationId xmlns:a16="http://schemas.microsoft.com/office/drawing/2014/main" id="{BB8BB2E0-E3B8-4D80-B968-00FBC45EE78D}"/>
                  </a:ext>
                </a:extLst>
              </p:cNvPr>
              <p:cNvSpPr>
                <a:spLocks noChangeArrowheads="1"/>
              </p:cNvSpPr>
              <p:nvPr/>
            </p:nvSpPr>
            <p:spPr bwMode="auto">
              <a:xfrm>
                <a:off x="2243138"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2" name="Rectangle 11">
                <a:extLst>
                  <a:ext uri="{FF2B5EF4-FFF2-40B4-BE49-F238E27FC236}">
                    <a16:creationId xmlns:a16="http://schemas.microsoft.com/office/drawing/2014/main" id="{CAEA9DCA-8E3B-4297-80B2-AF9E9E873A60}"/>
                  </a:ext>
                </a:extLst>
              </p:cNvPr>
              <p:cNvSpPr>
                <a:spLocks noChangeArrowheads="1"/>
              </p:cNvSpPr>
              <p:nvPr/>
            </p:nvSpPr>
            <p:spPr bwMode="auto">
              <a:xfrm>
                <a:off x="22050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3" name="Rectangle 12">
                <a:extLst>
                  <a:ext uri="{FF2B5EF4-FFF2-40B4-BE49-F238E27FC236}">
                    <a16:creationId xmlns:a16="http://schemas.microsoft.com/office/drawing/2014/main" id="{A443F51E-B003-4CF9-AC01-F77ED829BCE8}"/>
                  </a:ext>
                </a:extLst>
              </p:cNvPr>
              <p:cNvSpPr>
                <a:spLocks noChangeArrowheads="1"/>
              </p:cNvSpPr>
              <p:nvPr/>
            </p:nvSpPr>
            <p:spPr bwMode="auto">
              <a:xfrm>
                <a:off x="22336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4" name="Rectangle 13">
                <a:extLst>
                  <a:ext uri="{FF2B5EF4-FFF2-40B4-BE49-F238E27FC236}">
                    <a16:creationId xmlns:a16="http://schemas.microsoft.com/office/drawing/2014/main" id="{55804311-76E6-4BDF-AFD2-6DAB65E941BB}"/>
                  </a:ext>
                </a:extLst>
              </p:cNvPr>
              <p:cNvSpPr>
                <a:spLocks noChangeArrowheads="1"/>
              </p:cNvSpPr>
              <p:nvPr/>
            </p:nvSpPr>
            <p:spPr bwMode="auto">
              <a:xfrm>
                <a:off x="2252663"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7" name="Rectangle 14">
                <a:extLst>
                  <a:ext uri="{FF2B5EF4-FFF2-40B4-BE49-F238E27FC236}">
                    <a16:creationId xmlns:a16="http://schemas.microsoft.com/office/drawing/2014/main" id="{5E2C6247-B85B-4F69-830B-9AD20F68DA09}"/>
                  </a:ext>
                </a:extLst>
              </p:cNvPr>
              <p:cNvSpPr>
                <a:spLocks noChangeArrowheads="1"/>
              </p:cNvSpPr>
              <p:nvPr/>
            </p:nvSpPr>
            <p:spPr bwMode="auto">
              <a:xfrm>
                <a:off x="22336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8" name="Rectangle 15">
                <a:extLst>
                  <a:ext uri="{FF2B5EF4-FFF2-40B4-BE49-F238E27FC236}">
                    <a16:creationId xmlns:a16="http://schemas.microsoft.com/office/drawing/2014/main" id="{3F0F55A2-646B-414C-AC6C-472426587F4A}"/>
                  </a:ext>
                </a:extLst>
              </p:cNvPr>
              <p:cNvSpPr>
                <a:spLocks noChangeArrowheads="1"/>
              </p:cNvSpPr>
              <p:nvPr/>
            </p:nvSpPr>
            <p:spPr bwMode="auto">
              <a:xfrm>
                <a:off x="2149476"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9" name="Rectangle 16">
                <a:extLst>
                  <a:ext uri="{FF2B5EF4-FFF2-40B4-BE49-F238E27FC236}">
                    <a16:creationId xmlns:a16="http://schemas.microsoft.com/office/drawing/2014/main" id="{2605D364-671F-455C-B53B-5BC50811C2D6}"/>
                  </a:ext>
                </a:extLst>
              </p:cNvPr>
              <p:cNvSpPr>
                <a:spLocks noChangeArrowheads="1"/>
              </p:cNvSpPr>
              <p:nvPr/>
            </p:nvSpPr>
            <p:spPr bwMode="auto">
              <a:xfrm>
                <a:off x="21605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0" name="Rectangle 17">
                <a:extLst>
                  <a:ext uri="{FF2B5EF4-FFF2-40B4-BE49-F238E27FC236}">
                    <a16:creationId xmlns:a16="http://schemas.microsoft.com/office/drawing/2014/main" id="{4F581CD9-C8B3-4D6D-A759-949FCA99A02B}"/>
                  </a:ext>
                </a:extLst>
              </p:cNvPr>
              <p:cNvSpPr>
                <a:spLocks noChangeArrowheads="1"/>
              </p:cNvSpPr>
              <p:nvPr/>
            </p:nvSpPr>
            <p:spPr bwMode="auto">
              <a:xfrm>
                <a:off x="21701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1" name="Rectangle 18">
                <a:extLst>
                  <a:ext uri="{FF2B5EF4-FFF2-40B4-BE49-F238E27FC236}">
                    <a16:creationId xmlns:a16="http://schemas.microsoft.com/office/drawing/2014/main" id="{47736021-2064-47AB-AA64-94161FD08176}"/>
                  </a:ext>
                </a:extLst>
              </p:cNvPr>
              <p:cNvSpPr>
                <a:spLocks noChangeArrowheads="1"/>
              </p:cNvSpPr>
              <p:nvPr/>
            </p:nvSpPr>
            <p:spPr bwMode="auto">
              <a:xfrm>
                <a:off x="22431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2" name="Rectangle 19">
                <a:extLst>
                  <a:ext uri="{FF2B5EF4-FFF2-40B4-BE49-F238E27FC236}">
                    <a16:creationId xmlns:a16="http://schemas.microsoft.com/office/drawing/2014/main" id="{7AE0B9B8-67C8-40A5-A57B-277C731C88D2}"/>
                  </a:ext>
                </a:extLst>
              </p:cNvPr>
              <p:cNvSpPr>
                <a:spLocks noChangeArrowheads="1"/>
              </p:cNvSpPr>
              <p:nvPr/>
            </p:nvSpPr>
            <p:spPr bwMode="auto">
              <a:xfrm>
                <a:off x="22526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3" name="Rectangle 20">
                <a:extLst>
                  <a:ext uri="{FF2B5EF4-FFF2-40B4-BE49-F238E27FC236}">
                    <a16:creationId xmlns:a16="http://schemas.microsoft.com/office/drawing/2014/main" id="{0EC30FF1-3F64-4400-BEEA-EEA5E374ABCA}"/>
                  </a:ext>
                </a:extLst>
              </p:cNvPr>
              <p:cNvSpPr>
                <a:spLocks noChangeArrowheads="1"/>
              </p:cNvSpPr>
              <p:nvPr/>
            </p:nvSpPr>
            <p:spPr bwMode="auto">
              <a:xfrm>
                <a:off x="2139951"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4" name="Rectangle 21">
                <a:extLst>
                  <a:ext uri="{FF2B5EF4-FFF2-40B4-BE49-F238E27FC236}">
                    <a16:creationId xmlns:a16="http://schemas.microsoft.com/office/drawing/2014/main" id="{A763C6FD-82E5-4CC6-98AF-14450CA0756B}"/>
                  </a:ext>
                </a:extLst>
              </p:cNvPr>
              <p:cNvSpPr>
                <a:spLocks noChangeArrowheads="1"/>
              </p:cNvSpPr>
              <p:nvPr/>
            </p:nvSpPr>
            <p:spPr bwMode="auto">
              <a:xfrm>
                <a:off x="21304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5" name="Rectangle 22">
                <a:extLst>
                  <a:ext uri="{FF2B5EF4-FFF2-40B4-BE49-F238E27FC236}">
                    <a16:creationId xmlns:a16="http://schemas.microsoft.com/office/drawing/2014/main" id="{2697952B-036C-4840-9C65-35A801D18CB9}"/>
                  </a:ext>
                </a:extLst>
              </p:cNvPr>
              <p:cNvSpPr>
                <a:spLocks noChangeArrowheads="1"/>
              </p:cNvSpPr>
              <p:nvPr/>
            </p:nvSpPr>
            <p:spPr bwMode="auto">
              <a:xfrm>
                <a:off x="221456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6" name="Rectangle 23">
                <a:extLst>
                  <a:ext uri="{FF2B5EF4-FFF2-40B4-BE49-F238E27FC236}">
                    <a16:creationId xmlns:a16="http://schemas.microsoft.com/office/drawing/2014/main" id="{1528C0C1-65E9-4704-A5D9-0D74DF5DB93D}"/>
                  </a:ext>
                </a:extLst>
              </p:cNvPr>
              <p:cNvSpPr>
                <a:spLocks noChangeArrowheads="1"/>
              </p:cNvSpPr>
              <p:nvPr/>
            </p:nvSpPr>
            <p:spPr bwMode="auto">
              <a:xfrm>
                <a:off x="23082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7" name="Rectangle 24">
                <a:extLst>
                  <a:ext uri="{FF2B5EF4-FFF2-40B4-BE49-F238E27FC236}">
                    <a16:creationId xmlns:a16="http://schemas.microsoft.com/office/drawing/2014/main" id="{AB7C2979-0D95-4E3F-A45F-ACF00607D87F}"/>
                  </a:ext>
                </a:extLst>
              </p:cNvPr>
              <p:cNvSpPr>
                <a:spLocks noChangeArrowheads="1"/>
              </p:cNvSpPr>
              <p:nvPr/>
            </p:nvSpPr>
            <p:spPr bwMode="auto">
              <a:xfrm>
                <a:off x="23177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8" name="Rectangle 25">
                <a:extLst>
                  <a:ext uri="{FF2B5EF4-FFF2-40B4-BE49-F238E27FC236}">
                    <a16:creationId xmlns:a16="http://schemas.microsoft.com/office/drawing/2014/main" id="{59589E1F-8FDF-48CF-B840-9CCCD8049C84}"/>
                  </a:ext>
                </a:extLst>
              </p:cNvPr>
              <p:cNvSpPr>
                <a:spLocks noChangeArrowheads="1"/>
              </p:cNvSpPr>
              <p:nvPr/>
            </p:nvSpPr>
            <p:spPr bwMode="auto">
              <a:xfrm>
                <a:off x="23272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9" name="Rectangle 26">
                <a:extLst>
                  <a:ext uri="{FF2B5EF4-FFF2-40B4-BE49-F238E27FC236}">
                    <a16:creationId xmlns:a16="http://schemas.microsoft.com/office/drawing/2014/main" id="{1FA801F3-34A2-4E27-9900-123FC64E29BB}"/>
                  </a:ext>
                </a:extLst>
              </p:cNvPr>
              <p:cNvSpPr>
                <a:spLocks noChangeArrowheads="1"/>
              </p:cNvSpPr>
              <p:nvPr/>
            </p:nvSpPr>
            <p:spPr bwMode="auto">
              <a:xfrm>
                <a:off x="220503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0" name="Rectangle 27">
                <a:extLst>
                  <a:ext uri="{FF2B5EF4-FFF2-40B4-BE49-F238E27FC236}">
                    <a16:creationId xmlns:a16="http://schemas.microsoft.com/office/drawing/2014/main" id="{A5F665B5-EBE8-470E-A8E8-1DD8F5744D07}"/>
                  </a:ext>
                </a:extLst>
              </p:cNvPr>
              <p:cNvSpPr>
                <a:spLocks noChangeArrowheads="1"/>
              </p:cNvSpPr>
              <p:nvPr/>
            </p:nvSpPr>
            <p:spPr bwMode="auto">
              <a:xfrm>
                <a:off x="22780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1" name="Rectangle 28">
                <a:extLst>
                  <a:ext uri="{FF2B5EF4-FFF2-40B4-BE49-F238E27FC236}">
                    <a16:creationId xmlns:a16="http://schemas.microsoft.com/office/drawing/2014/main" id="{93288CCD-4913-40AB-BC4D-D16584745F77}"/>
                  </a:ext>
                </a:extLst>
              </p:cNvPr>
              <p:cNvSpPr>
                <a:spLocks noChangeArrowheads="1"/>
              </p:cNvSpPr>
              <p:nvPr/>
            </p:nvSpPr>
            <p:spPr bwMode="auto">
              <a:xfrm>
                <a:off x="228758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2" name="Rectangle 29">
                <a:extLst>
                  <a:ext uri="{FF2B5EF4-FFF2-40B4-BE49-F238E27FC236}">
                    <a16:creationId xmlns:a16="http://schemas.microsoft.com/office/drawing/2014/main" id="{5F42435B-DF7D-4FC1-AE28-BA3AA453A2D8}"/>
                  </a:ext>
                </a:extLst>
              </p:cNvPr>
              <p:cNvSpPr>
                <a:spLocks noChangeArrowheads="1"/>
              </p:cNvSpPr>
              <p:nvPr/>
            </p:nvSpPr>
            <p:spPr bwMode="auto">
              <a:xfrm>
                <a:off x="22987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3" name="Rectangle 30">
                <a:extLst>
                  <a:ext uri="{FF2B5EF4-FFF2-40B4-BE49-F238E27FC236}">
                    <a16:creationId xmlns:a16="http://schemas.microsoft.com/office/drawing/2014/main" id="{5FD34972-4C00-4CDD-85EF-E340B3942D5A}"/>
                  </a:ext>
                </a:extLst>
              </p:cNvPr>
              <p:cNvSpPr>
                <a:spLocks noChangeArrowheads="1"/>
              </p:cNvSpPr>
              <p:nvPr/>
            </p:nvSpPr>
            <p:spPr bwMode="auto">
              <a:xfrm>
                <a:off x="22050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4" name="Rectangle 31">
                <a:extLst>
                  <a:ext uri="{FF2B5EF4-FFF2-40B4-BE49-F238E27FC236}">
                    <a16:creationId xmlns:a16="http://schemas.microsoft.com/office/drawing/2014/main" id="{0823FEE2-C89B-46AA-882F-6246A28A2AFE}"/>
                  </a:ext>
                </a:extLst>
              </p:cNvPr>
              <p:cNvSpPr>
                <a:spLocks noChangeArrowheads="1"/>
              </p:cNvSpPr>
              <p:nvPr/>
            </p:nvSpPr>
            <p:spPr bwMode="auto">
              <a:xfrm>
                <a:off x="22240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5" name="Rectangle 32">
                <a:extLst>
                  <a:ext uri="{FF2B5EF4-FFF2-40B4-BE49-F238E27FC236}">
                    <a16:creationId xmlns:a16="http://schemas.microsoft.com/office/drawing/2014/main" id="{A1C0F305-A877-4CB1-A231-4871DCE377F4}"/>
                  </a:ext>
                </a:extLst>
              </p:cNvPr>
              <p:cNvSpPr>
                <a:spLocks noChangeArrowheads="1"/>
              </p:cNvSpPr>
              <p:nvPr/>
            </p:nvSpPr>
            <p:spPr bwMode="auto">
              <a:xfrm>
                <a:off x="21796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6" name="Rectangle 33">
                <a:extLst>
                  <a:ext uri="{FF2B5EF4-FFF2-40B4-BE49-F238E27FC236}">
                    <a16:creationId xmlns:a16="http://schemas.microsoft.com/office/drawing/2014/main" id="{817AF2AE-F90E-4BF2-903C-0B870C02D4A1}"/>
                  </a:ext>
                </a:extLst>
              </p:cNvPr>
              <p:cNvSpPr>
                <a:spLocks noChangeArrowheads="1"/>
              </p:cNvSpPr>
              <p:nvPr/>
            </p:nvSpPr>
            <p:spPr bwMode="auto">
              <a:xfrm>
                <a:off x="221456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7" name="Rectangle 34">
                <a:extLst>
                  <a:ext uri="{FF2B5EF4-FFF2-40B4-BE49-F238E27FC236}">
                    <a16:creationId xmlns:a16="http://schemas.microsoft.com/office/drawing/2014/main" id="{C74338CA-BFE8-4D61-B0F4-B988D97E4181}"/>
                  </a:ext>
                </a:extLst>
              </p:cNvPr>
              <p:cNvSpPr>
                <a:spLocks noChangeArrowheads="1"/>
              </p:cNvSpPr>
              <p:nvPr/>
            </p:nvSpPr>
            <p:spPr bwMode="auto">
              <a:xfrm>
                <a:off x="2252663"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8" name="Rectangle 35">
                <a:extLst>
                  <a:ext uri="{FF2B5EF4-FFF2-40B4-BE49-F238E27FC236}">
                    <a16:creationId xmlns:a16="http://schemas.microsoft.com/office/drawing/2014/main" id="{3DE8884F-B631-45EA-B021-E401EB5196E9}"/>
                  </a:ext>
                </a:extLst>
              </p:cNvPr>
              <p:cNvSpPr>
                <a:spLocks noChangeArrowheads="1"/>
              </p:cNvSpPr>
              <p:nvPr/>
            </p:nvSpPr>
            <p:spPr bwMode="auto">
              <a:xfrm>
                <a:off x="2243138"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9" name="Rectangle 36">
                <a:extLst>
                  <a:ext uri="{FF2B5EF4-FFF2-40B4-BE49-F238E27FC236}">
                    <a16:creationId xmlns:a16="http://schemas.microsoft.com/office/drawing/2014/main" id="{B7E14228-5AE1-43AA-967E-04253B34E50C}"/>
                  </a:ext>
                </a:extLst>
              </p:cNvPr>
              <p:cNvSpPr>
                <a:spLocks noChangeArrowheads="1"/>
              </p:cNvSpPr>
              <p:nvPr/>
            </p:nvSpPr>
            <p:spPr bwMode="auto">
              <a:xfrm>
                <a:off x="222408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0" name="Rectangle 37">
                <a:extLst>
                  <a:ext uri="{FF2B5EF4-FFF2-40B4-BE49-F238E27FC236}">
                    <a16:creationId xmlns:a16="http://schemas.microsoft.com/office/drawing/2014/main" id="{E0D835AD-8A58-42B0-B44A-F8DB2A68F80A}"/>
                  </a:ext>
                </a:extLst>
              </p:cNvPr>
              <p:cNvSpPr>
                <a:spLocks noChangeArrowheads="1"/>
              </p:cNvSpPr>
              <p:nvPr/>
            </p:nvSpPr>
            <p:spPr bwMode="auto">
              <a:xfrm>
                <a:off x="223361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1" name="Rectangle 38">
                <a:extLst>
                  <a:ext uri="{FF2B5EF4-FFF2-40B4-BE49-F238E27FC236}">
                    <a16:creationId xmlns:a16="http://schemas.microsoft.com/office/drawing/2014/main" id="{3135ACCE-5946-42BF-BC86-F92453BB6413}"/>
                  </a:ext>
                </a:extLst>
              </p:cNvPr>
              <p:cNvSpPr>
                <a:spLocks noChangeArrowheads="1"/>
              </p:cNvSpPr>
              <p:nvPr/>
            </p:nvSpPr>
            <p:spPr bwMode="auto">
              <a:xfrm>
                <a:off x="20955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2" name="Rectangle 39">
                <a:extLst>
                  <a:ext uri="{FF2B5EF4-FFF2-40B4-BE49-F238E27FC236}">
                    <a16:creationId xmlns:a16="http://schemas.microsoft.com/office/drawing/2014/main" id="{BD498062-EB67-400A-8A0A-10E1725E4190}"/>
                  </a:ext>
                </a:extLst>
              </p:cNvPr>
              <p:cNvSpPr>
                <a:spLocks noChangeArrowheads="1"/>
              </p:cNvSpPr>
              <p:nvPr/>
            </p:nvSpPr>
            <p:spPr bwMode="auto">
              <a:xfrm>
                <a:off x="20859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3" name="Rectangle 40">
                <a:extLst>
                  <a:ext uri="{FF2B5EF4-FFF2-40B4-BE49-F238E27FC236}">
                    <a16:creationId xmlns:a16="http://schemas.microsoft.com/office/drawing/2014/main" id="{A48DAEE9-7739-41F6-ADAE-23AF959FD120}"/>
                  </a:ext>
                </a:extLst>
              </p:cNvPr>
              <p:cNvSpPr>
                <a:spLocks noChangeArrowheads="1"/>
              </p:cNvSpPr>
              <p:nvPr/>
            </p:nvSpPr>
            <p:spPr bwMode="auto">
              <a:xfrm>
                <a:off x="19827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4" name="Rectangle 41">
                <a:extLst>
                  <a:ext uri="{FF2B5EF4-FFF2-40B4-BE49-F238E27FC236}">
                    <a16:creationId xmlns:a16="http://schemas.microsoft.com/office/drawing/2014/main" id="{671885C1-1749-4327-8B35-8D0CA41D58CC}"/>
                  </a:ext>
                </a:extLst>
              </p:cNvPr>
              <p:cNvSpPr>
                <a:spLocks noChangeArrowheads="1"/>
              </p:cNvSpPr>
              <p:nvPr/>
            </p:nvSpPr>
            <p:spPr bwMode="auto">
              <a:xfrm>
                <a:off x="21050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5" name="Rectangle 42">
                <a:extLst>
                  <a:ext uri="{FF2B5EF4-FFF2-40B4-BE49-F238E27FC236}">
                    <a16:creationId xmlns:a16="http://schemas.microsoft.com/office/drawing/2014/main" id="{F0E60D4F-352C-4E5E-8110-0D93262DE946}"/>
                  </a:ext>
                </a:extLst>
              </p:cNvPr>
              <p:cNvSpPr>
                <a:spLocks noChangeArrowheads="1"/>
              </p:cNvSpPr>
              <p:nvPr/>
            </p:nvSpPr>
            <p:spPr bwMode="auto">
              <a:xfrm>
                <a:off x="20764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6" name="Rectangle 43">
                <a:extLst>
                  <a:ext uri="{FF2B5EF4-FFF2-40B4-BE49-F238E27FC236}">
                    <a16:creationId xmlns:a16="http://schemas.microsoft.com/office/drawing/2014/main" id="{5D1B72EE-0514-4C88-B14C-E74F067416E1}"/>
                  </a:ext>
                </a:extLst>
              </p:cNvPr>
              <p:cNvSpPr>
                <a:spLocks noChangeArrowheads="1"/>
              </p:cNvSpPr>
              <p:nvPr/>
            </p:nvSpPr>
            <p:spPr bwMode="auto">
              <a:xfrm>
                <a:off x="20574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7" name="Rectangle 44">
                <a:extLst>
                  <a:ext uri="{FF2B5EF4-FFF2-40B4-BE49-F238E27FC236}">
                    <a16:creationId xmlns:a16="http://schemas.microsoft.com/office/drawing/2014/main" id="{E9FD0E54-183C-40CB-A717-7CB25414A313}"/>
                  </a:ext>
                </a:extLst>
              </p:cNvPr>
              <p:cNvSpPr>
                <a:spLocks noChangeArrowheads="1"/>
              </p:cNvSpPr>
              <p:nvPr/>
            </p:nvSpPr>
            <p:spPr bwMode="auto">
              <a:xfrm>
                <a:off x="20669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8" name="Rectangle 45">
                <a:extLst>
                  <a:ext uri="{FF2B5EF4-FFF2-40B4-BE49-F238E27FC236}">
                    <a16:creationId xmlns:a16="http://schemas.microsoft.com/office/drawing/2014/main" id="{F66598B9-8DC4-42B8-9ED3-A67BE80BA2ED}"/>
                  </a:ext>
                </a:extLst>
              </p:cNvPr>
              <p:cNvSpPr>
                <a:spLocks noChangeArrowheads="1"/>
              </p:cNvSpPr>
              <p:nvPr/>
            </p:nvSpPr>
            <p:spPr bwMode="auto">
              <a:xfrm>
                <a:off x="20320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9" name="Rectangle 46">
                <a:extLst>
                  <a:ext uri="{FF2B5EF4-FFF2-40B4-BE49-F238E27FC236}">
                    <a16:creationId xmlns:a16="http://schemas.microsoft.com/office/drawing/2014/main" id="{F510DEC5-2BFD-4EA5-B6B7-B04CE8B9CF27}"/>
                  </a:ext>
                </a:extLst>
              </p:cNvPr>
              <p:cNvSpPr>
                <a:spLocks noChangeArrowheads="1"/>
              </p:cNvSpPr>
              <p:nvPr/>
            </p:nvSpPr>
            <p:spPr bwMode="auto">
              <a:xfrm>
                <a:off x="20955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0" name="Rectangle 47">
                <a:extLst>
                  <a:ext uri="{FF2B5EF4-FFF2-40B4-BE49-F238E27FC236}">
                    <a16:creationId xmlns:a16="http://schemas.microsoft.com/office/drawing/2014/main" id="{0A93F63D-A6C2-4FE2-A8D7-E2102D39BFD5}"/>
                  </a:ext>
                </a:extLst>
              </p:cNvPr>
              <p:cNvSpPr>
                <a:spLocks noChangeArrowheads="1"/>
              </p:cNvSpPr>
              <p:nvPr/>
            </p:nvSpPr>
            <p:spPr bwMode="auto">
              <a:xfrm>
                <a:off x="20208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1" name="Freeform 48">
                <a:extLst>
                  <a:ext uri="{FF2B5EF4-FFF2-40B4-BE49-F238E27FC236}">
                    <a16:creationId xmlns:a16="http://schemas.microsoft.com/office/drawing/2014/main" id="{6CEFB48A-B622-4E7E-98F3-9081FCF1872B}"/>
                  </a:ext>
                </a:extLst>
              </p:cNvPr>
              <p:cNvSpPr>
                <a:spLocks noEditPoints="1"/>
              </p:cNvSpPr>
              <p:nvPr/>
            </p:nvSpPr>
            <p:spPr bwMode="auto">
              <a:xfrm>
                <a:off x="1897063" y="2530477"/>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2" name="Rectangle 49">
                <a:extLst>
                  <a:ext uri="{FF2B5EF4-FFF2-40B4-BE49-F238E27FC236}">
                    <a16:creationId xmlns:a16="http://schemas.microsoft.com/office/drawing/2014/main" id="{70C22E27-4151-4E9B-958B-7B92A552BE68}"/>
                  </a:ext>
                </a:extLst>
              </p:cNvPr>
              <p:cNvSpPr>
                <a:spLocks noChangeArrowheads="1"/>
              </p:cNvSpPr>
              <p:nvPr/>
            </p:nvSpPr>
            <p:spPr bwMode="auto">
              <a:xfrm>
                <a:off x="19923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3" name="Rectangle 50">
                <a:extLst>
                  <a:ext uri="{FF2B5EF4-FFF2-40B4-BE49-F238E27FC236}">
                    <a16:creationId xmlns:a16="http://schemas.microsoft.com/office/drawing/2014/main" id="{E42A6426-D18A-460F-AABC-780751CD29C1}"/>
                  </a:ext>
                </a:extLst>
              </p:cNvPr>
              <p:cNvSpPr>
                <a:spLocks noChangeArrowheads="1"/>
              </p:cNvSpPr>
              <p:nvPr/>
            </p:nvSpPr>
            <p:spPr bwMode="auto">
              <a:xfrm>
                <a:off x="20018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4" name="Rectangle 51">
                <a:extLst>
                  <a:ext uri="{FF2B5EF4-FFF2-40B4-BE49-F238E27FC236}">
                    <a16:creationId xmlns:a16="http://schemas.microsoft.com/office/drawing/2014/main" id="{660A2F40-4C17-44EF-A07B-8FD282625A21}"/>
                  </a:ext>
                </a:extLst>
              </p:cNvPr>
              <p:cNvSpPr>
                <a:spLocks noChangeArrowheads="1"/>
              </p:cNvSpPr>
              <p:nvPr/>
            </p:nvSpPr>
            <p:spPr bwMode="auto">
              <a:xfrm>
                <a:off x="20113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5" name="Rectangle 52">
                <a:extLst>
                  <a:ext uri="{FF2B5EF4-FFF2-40B4-BE49-F238E27FC236}">
                    <a16:creationId xmlns:a16="http://schemas.microsoft.com/office/drawing/2014/main" id="{191FB210-AC01-4008-B857-3549776FCA43}"/>
                  </a:ext>
                </a:extLst>
              </p:cNvPr>
              <p:cNvSpPr>
                <a:spLocks noChangeArrowheads="1"/>
              </p:cNvSpPr>
              <p:nvPr/>
            </p:nvSpPr>
            <p:spPr bwMode="auto">
              <a:xfrm>
                <a:off x="21050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6" name="Rectangle 53">
                <a:extLst>
                  <a:ext uri="{FF2B5EF4-FFF2-40B4-BE49-F238E27FC236}">
                    <a16:creationId xmlns:a16="http://schemas.microsoft.com/office/drawing/2014/main" id="{D2C82489-3EA9-4963-BBB9-B3A9A97C1ED7}"/>
                  </a:ext>
                </a:extLst>
              </p:cNvPr>
              <p:cNvSpPr>
                <a:spLocks noChangeArrowheads="1"/>
              </p:cNvSpPr>
              <p:nvPr/>
            </p:nvSpPr>
            <p:spPr bwMode="auto">
              <a:xfrm>
                <a:off x="21701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7" name="Rectangle 54">
                <a:extLst>
                  <a:ext uri="{FF2B5EF4-FFF2-40B4-BE49-F238E27FC236}">
                    <a16:creationId xmlns:a16="http://schemas.microsoft.com/office/drawing/2014/main" id="{0EB4A6A3-D0C1-4964-B8F2-E297C7D9CEBF}"/>
                  </a:ext>
                </a:extLst>
              </p:cNvPr>
              <p:cNvSpPr>
                <a:spLocks noChangeArrowheads="1"/>
              </p:cNvSpPr>
              <p:nvPr/>
            </p:nvSpPr>
            <p:spPr bwMode="auto">
              <a:xfrm>
                <a:off x="20574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8" name="Rectangle 55">
                <a:extLst>
                  <a:ext uri="{FF2B5EF4-FFF2-40B4-BE49-F238E27FC236}">
                    <a16:creationId xmlns:a16="http://schemas.microsoft.com/office/drawing/2014/main" id="{FC96999A-3F9B-4444-A310-2374F138BF2F}"/>
                  </a:ext>
                </a:extLst>
              </p:cNvPr>
              <p:cNvSpPr>
                <a:spLocks noChangeArrowheads="1"/>
              </p:cNvSpPr>
              <p:nvPr/>
            </p:nvSpPr>
            <p:spPr bwMode="auto">
              <a:xfrm>
                <a:off x="20669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9" name="Rectangle 56">
                <a:extLst>
                  <a:ext uri="{FF2B5EF4-FFF2-40B4-BE49-F238E27FC236}">
                    <a16:creationId xmlns:a16="http://schemas.microsoft.com/office/drawing/2014/main" id="{706DF754-94CA-4D01-8951-E7636AEAE362}"/>
                  </a:ext>
                </a:extLst>
              </p:cNvPr>
              <p:cNvSpPr>
                <a:spLocks noChangeArrowheads="1"/>
              </p:cNvSpPr>
              <p:nvPr/>
            </p:nvSpPr>
            <p:spPr bwMode="auto">
              <a:xfrm>
                <a:off x="2149476"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0" name="Rectangle 57">
                <a:extLst>
                  <a:ext uri="{FF2B5EF4-FFF2-40B4-BE49-F238E27FC236}">
                    <a16:creationId xmlns:a16="http://schemas.microsoft.com/office/drawing/2014/main" id="{4BE59521-7D0F-4A65-8A8A-7DDD95A341FB}"/>
                  </a:ext>
                </a:extLst>
              </p:cNvPr>
              <p:cNvSpPr>
                <a:spLocks noChangeArrowheads="1"/>
              </p:cNvSpPr>
              <p:nvPr/>
            </p:nvSpPr>
            <p:spPr bwMode="auto">
              <a:xfrm>
                <a:off x="21605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1" name="Rectangle 58">
                <a:extLst>
                  <a:ext uri="{FF2B5EF4-FFF2-40B4-BE49-F238E27FC236}">
                    <a16:creationId xmlns:a16="http://schemas.microsoft.com/office/drawing/2014/main" id="{2991D344-8E32-45C9-B68A-7FFBCBC1EC72}"/>
                  </a:ext>
                </a:extLst>
              </p:cNvPr>
              <p:cNvSpPr>
                <a:spLocks noChangeArrowheads="1"/>
              </p:cNvSpPr>
              <p:nvPr/>
            </p:nvSpPr>
            <p:spPr bwMode="auto">
              <a:xfrm>
                <a:off x="21796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2" name="Rectangle 59">
                <a:extLst>
                  <a:ext uri="{FF2B5EF4-FFF2-40B4-BE49-F238E27FC236}">
                    <a16:creationId xmlns:a16="http://schemas.microsoft.com/office/drawing/2014/main" id="{D8B4577D-4708-4B80-8CCC-A6EB13E6310D}"/>
                  </a:ext>
                </a:extLst>
              </p:cNvPr>
              <p:cNvSpPr>
                <a:spLocks noChangeArrowheads="1"/>
              </p:cNvSpPr>
              <p:nvPr/>
            </p:nvSpPr>
            <p:spPr bwMode="auto">
              <a:xfrm>
                <a:off x="2139951"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3" name="Rectangle 60">
                <a:extLst>
                  <a:ext uri="{FF2B5EF4-FFF2-40B4-BE49-F238E27FC236}">
                    <a16:creationId xmlns:a16="http://schemas.microsoft.com/office/drawing/2014/main" id="{C3FDA7E9-2343-409C-8EDD-0890A2F38753}"/>
                  </a:ext>
                </a:extLst>
              </p:cNvPr>
              <p:cNvSpPr>
                <a:spLocks noChangeArrowheads="1"/>
              </p:cNvSpPr>
              <p:nvPr/>
            </p:nvSpPr>
            <p:spPr bwMode="auto">
              <a:xfrm>
                <a:off x="208597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4" name="Rectangle 61">
                <a:extLst>
                  <a:ext uri="{FF2B5EF4-FFF2-40B4-BE49-F238E27FC236}">
                    <a16:creationId xmlns:a16="http://schemas.microsoft.com/office/drawing/2014/main" id="{56A64E33-D498-4287-B899-632E5A6D0EB0}"/>
                  </a:ext>
                </a:extLst>
              </p:cNvPr>
              <p:cNvSpPr>
                <a:spLocks noChangeArrowheads="1"/>
              </p:cNvSpPr>
              <p:nvPr/>
            </p:nvSpPr>
            <p:spPr bwMode="auto">
              <a:xfrm>
                <a:off x="21304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5" name="Rectangle 62">
                <a:extLst>
                  <a:ext uri="{FF2B5EF4-FFF2-40B4-BE49-F238E27FC236}">
                    <a16:creationId xmlns:a16="http://schemas.microsoft.com/office/drawing/2014/main" id="{79743C77-4B5C-4FE4-BE29-C995EC50805F}"/>
                  </a:ext>
                </a:extLst>
              </p:cNvPr>
              <p:cNvSpPr>
                <a:spLocks noChangeArrowheads="1"/>
              </p:cNvSpPr>
              <p:nvPr/>
            </p:nvSpPr>
            <p:spPr bwMode="auto">
              <a:xfrm>
                <a:off x="207645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gr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4403920" y="2674610"/>
              <a:ext cx="0" cy="2120792"/>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4434208" y="2674610"/>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4434208" y="3204808"/>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4434208" y="4265204"/>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4434208" y="4795402"/>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2891203" y="3999848"/>
              <a:ext cx="1512717"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A86E3684-288B-42ED-A8E7-BBE96FFDC1DC}"/>
              </a:ext>
            </a:extLst>
          </p:cNvPr>
          <p:cNvSpPr txBox="1"/>
          <p:nvPr/>
        </p:nvSpPr>
        <p:spPr>
          <a:xfrm>
            <a:off x="8613997" y="226101"/>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18</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230121155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313982" y="2201866"/>
            <a:ext cx="3527481" cy="967879"/>
          </a:xfrm>
          <a:prstGeom prst="rect">
            <a:avLst/>
          </a:prstGeom>
          <a:noFill/>
        </p:spPr>
        <p:txBody>
          <a:bodyPr wrap="square" lIns="67232" tIns="33616" rIns="67232" bIns="33616" rtlCol="0">
            <a:spAutoFit/>
          </a:bodyPr>
          <a:lstStyle/>
          <a:p>
            <a:pPr defTabSz="685475">
              <a:lnSpc>
                <a:spcPct val="90000"/>
              </a:lnSpc>
              <a:spcBef>
                <a:spcPts val="1324"/>
              </a:spcBef>
            </a:pPr>
            <a:r>
              <a:rPr lang="en-US" sz="1765" dirty="0">
                <a:solidFill>
                  <a:srgbClr val="353535"/>
                </a:solidFill>
                <a:latin typeface="Segoe UI Semilight"/>
              </a:rPr>
              <a:t>Use your favorite IDE</a:t>
            </a:r>
          </a:p>
          <a:p>
            <a:pPr defTabSz="685475">
              <a:lnSpc>
                <a:spcPct val="90000"/>
              </a:lnSpc>
              <a:spcBef>
                <a:spcPts val="1324"/>
              </a:spcBef>
            </a:pPr>
            <a:r>
              <a:rPr lang="en-US" sz="1765" dirty="0">
                <a:solidFill>
                  <a:srgbClr val="353535"/>
                </a:solidFill>
                <a:latin typeface="Segoe UI Semilight"/>
              </a:rPr>
              <a:t>Leverage all types of platforms and tools/libraries</a:t>
            </a: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a:xfrm>
            <a:off x="313982" y="345247"/>
            <a:ext cx="4201990" cy="674653"/>
          </a:xfrm>
        </p:spPr>
        <p:txBody>
          <a:bodyPr/>
          <a:lstStyle/>
          <a:p>
            <a:r>
              <a:rPr lang="en-US" sz="2941" kern="0" spc="37" dirty="0">
                <a:solidFill>
                  <a:schemeClr val="accent4">
                    <a:lumMod val="75000"/>
                  </a:schemeClr>
                </a:solidFill>
                <a:latin typeface="Segoe UI Semilight" charset="0"/>
                <a:ea typeface="Segoe UI Semilight" charset="0"/>
                <a:cs typeface="Segoe UI Semilight" charset="0"/>
              </a:rPr>
              <a:t>Use what you want</a:t>
            </a:r>
          </a:p>
        </p:txBody>
      </p:sp>
      <p:sp>
        <p:nvSpPr>
          <p:cNvPr id="12" name="TextBox 11">
            <a:extLst>
              <a:ext uri="{FF2B5EF4-FFF2-40B4-BE49-F238E27FC236}">
                <a16:creationId xmlns:a16="http://schemas.microsoft.com/office/drawing/2014/main" id="{F6B30708-0CA9-4D8B-8827-9923ACA4672A}"/>
              </a:ext>
            </a:extLst>
          </p:cNvPr>
          <p:cNvSpPr txBox="1"/>
          <p:nvPr/>
        </p:nvSpPr>
        <p:spPr>
          <a:xfrm>
            <a:off x="4796106" y="4134778"/>
            <a:ext cx="3175828" cy="203631"/>
          </a:xfrm>
          <a:prstGeom prst="rect">
            <a:avLst/>
          </a:prstGeom>
          <a:noFill/>
        </p:spPr>
        <p:txBody>
          <a:bodyPr wrap="square" lIns="67232" tIns="33616" rIns="67232" bIns="33616" rtlCol="0">
            <a:spAutoFit/>
          </a:bodyPr>
          <a:lstStyle/>
          <a:p>
            <a:pPr defTabSz="685739">
              <a:spcAft>
                <a:spcPts val="882"/>
              </a:spcAft>
              <a:defRPr/>
            </a:pPr>
            <a:r>
              <a:rPr lang="en-US" sz="882" cap="all" spc="150" dirty="0">
                <a:solidFill>
                  <a:srgbClr val="0078D7"/>
                </a:solidFill>
                <a:latin typeface="Segoe UI Semilight" charset="0"/>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5976" y="1868373"/>
            <a:ext cx="588278" cy="397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4333" y="1948517"/>
            <a:ext cx="1106524" cy="2102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471" r="17059" b="44702"/>
          <a:stretch/>
        </p:blipFill>
        <p:spPr bwMode="auto">
          <a:xfrm>
            <a:off x="7506009" y="1913975"/>
            <a:ext cx="952451" cy="3058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4796106" y="2825972"/>
            <a:ext cx="3175828" cy="203631"/>
          </a:xfrm>
          <a:prstGeom prst="rect">
            <a:avLst/>
          </a:prstGeom>
          <a:noFill/>
        </p:spPr>
        <p:txBody>
          <a:bodyPr wrap="square" lIns="67232" tIns="33616" rIns="67232" bIns="33616" rtlCol="0">
            <a:spAutoFit/>
          </a:bodyPr>
          <a:lstStyle/>
          <a:p>
            <a:pPr defTabSz="685739">
              <a:spcAft>
                <a:spcPts val="882"/>
              </a:spcAft>
              <a:defRPr/>
            </a:pPr>
            <a:r>
              <a:rPr lang="en-US" sz="882" cap="all" spc="150" dirty="0">
                <a:solidFill>
                  <a:srgbClr val="0078D7"/>
                </a:solidFill>
                <a:latin typeface="Segoe UI Semilight" charset="0"/>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a:stretch>
            <a:fillRect/>
          </a:stretch>
        </p:blipFill>
        <p:spPr>
          <a:xfrm>
            <a:off x="7241963" y="3108131"/>
            <a:ext cx="369889" cy="427286"/>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9679" y="3193633"/>
            <a:ext cx="740162" cy="2562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21074" y="3089474"/>
            <a:ext cx="889655" cy="4645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43086" y="3225826"/>
            <a:ext cx="1007216" cy="2266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a:stretch>
            <a:fillRect/>
          </a:stretch>
        </p:blipFill>
        <p:spPr>
          <a:xfrm>
            <a:off x="7721974" y="4436344"/>
            <a:ext cx="643161" cy="342107"/>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71198" y="4480183"/>
            <a:ext cx="609289" cy="2544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539FC03-7CC5-4944-A9D2-44BA7D1B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68553" y="4999105"/>
            <a:ext cx="366575" cy="270402"/>
          </a:xfrm>
          <a:prstGeom prst="rect">
            <a:avLst/>
          </a:prstGeom>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3"/>
          <a:stretch>
            <a:fillRect/>
          </a:stretch>
        </p:blipFill>
        <p:spPr>
          <a:xfrm>
            <a:off x="4943939" y="5011435"/>
            <a:ext cx="1052416" cy="245742"/>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601322" y="4946967"/>
            <a:ext cx="1109268" cy="37467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4796106" y="1615391"/>
            <a:ext cx="3175828" cy="203631"/>
          </a:xfrm>
          <a:prstGeom prst="rect">
            <a:avLst/>
          </a:prstGeom>
          <a:noFill/>
        </p:spPr>
        <p:txBody>
          <a:bodyPr wrap="square" lIns="67232" tIns="33616" rIns="67232" bIns="33616" rtlCol="0">
            <a:spAutoFit/>
          </a:bodyPr>
          <a:lstStyle/>
          <a:p>
            <a:pPr defTabSz="685739">
              <a:defRPr/>
            </a:pPr>
            <a:r>
              <a:rPr lang="en-US" sz="882" cap="all" spc="150" dirty="0">
                <a:solidFill>
                  <a:srgbClr val="0078D7"/>
                </a:solidFill>
                <a:latin typeface="Segoe UI Semilight" charset="0"/>
                <a:cs typeface="Segoe UI Semilight" charset="0"/>
              </a:rPr>
              <a:t>Use any framework or library</a:t>
            </a:r>
          </a:p>
        </p:txBody>
      </p:sp>
      <p:sp>
        <p:nvSpPr>
          <p:cNvPr id="22" name="TextBox 21">
            <a:extLst>
              <a:ext uri="{FF2B5EF4-FFF2-40B4-BE49-F238E27FC236}">
                <a16:creationId xmlns:a16="http://schemas.microsoft.com/office/drawing/2014/main" id="{8867B8AF-6C02-4E0F-887F-8066CC21C26E}"/>
              </a:ext>
            </a:extLst>
          </p:cNvPr>
          <p:cNvSpPr txBox="1"/>
          <p:nvPr/>
        </p:nvSpPr>
        <p:spPr>
          <a:xfrm>
            <a:off x="8651840" y="144933"/>
            <a:ext cx="446282"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19</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188319451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1841" y="1935495"/>
            <a:ext cx="8133124" cy="2134877"/>
          </a:xfrm>
        </p:spPr>
        <p:txBody>
          <a:bodyPr/>
          <a:lstStyle/>
          <a:p>
            <a:r>
              <a:rPr lang="en-US" sz="3200" dirty="0"/>
              <a:t>Developing and deploying NLP services on the cloud using Azure ML and the Team Data Science Process</a:t>
            </a:r>
            <a:endParaRPr lang="en-US" sz="2800" i="1" dirty="0">
              <a:solidFill>
                <a:schemeClr val="tx1">
                  <a:lumMod val="95000"/>
                </a:schemeClr>
              </a:solidFill>
            </a:endParaRPr>
          </a:p>
        </p:txBody>
      </p:sp>
      <p:sp>
        <p:nvSpPr>
          <p:cNvPr id="12" name="Text Placeholder 11">
            <a:extLst>
              <a:ext uri="{FF2B5EF4-FFF2-40B4-BE49-F238E27FC236}">
                <a16:creationId xmlns:a16="http://schemas.microsoft.com/office/drawing/2014/main" id="{AFBD2DA1-E30E-4279-BD61-83D404094589}"/>
              </a:ext>
            </a:extLst>
          </p:cNvPr>
          <p:cNvSpPr>
            <a:spLocks noGrp="1"/>
          </p:cNvSpPr>
          <p:nvPr>
            <p:ph type="body" sz="quarter" idx="12"/>
          </p:nvPr>
        </p:nvSpPr>
        <p:spPr>
          <a:xfrm>
            <a:off x="432438" y="3933239"/>
            <a:ext cx="4145965" cy="1008478"/>
          </a:xfrm>
        </p:spPr>
        <p:txBody>
          <a:bodyPr/>
          <a:lstStyle/>
          <a:p>
            <a:r>
              <a:rPr lang="en-US" sz="2059" dirty="0"/>
              <a:t>Debraj GuhaThakurta</a:t>
            </a:r>
          </a:p>
          <a:p>
            <a:r>
              <a:rPr lang="en-US" sz="1176" dirty="0"/>
              <a:t>Cloud &amp; AI</a:t>
            </a:r>
          </a:p>
          <a:p>
            <a:r>
              <a:rPr lang="en-US" sz="1176" dirty="0"/>
              <a:t>Algorithms and Data Science Group</a:t>
            </a:r>
          </a:p>
        </p:txBody>
      </p:sp>
      <p:sp>
        <p:nvSpPr>
          <p:cNvPr id="6" name="TextBox 5">
            <a:extLst>
              <a:ext uri="{FF2B5EF4-FFF2-40B4-BE49-F238E27FC236}">
                <a16:creationId xmlns:a16="http://schemas.microsoft.com/office/drawing/2014/main" id="{BC25FE75-7C44-43C5-89BA-D30D1D4ACDBA}"/>
              </a:ext>
            </a:extLst>
          </p:cNvPr>
          <p:cNvSpPr txBox="1"/>
          <p:nvPr/>
        </p:nvSpPr>
        <p:spPr>
          <a:xfrm>
            <a:off x="8830018" y="0"/>
            <a:ext cx="335674"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2</a:t>
            </a:fld>
            <a:endParaRPr lang="en-US" sz="1324" dirty="0">
              <a:gradFill>
                <a:gsLst>
                  <a:gs pos="2917">
                    <a:srgbClr val="FFFFFF"/>
                  </a:gs>
                  <a:gs pos="30000">
                    <a:srgbClr val="FFFFFF"/>
                  </a:gs>
                </a:gsLst>
                <a:lin ang="5400000" scaled="0"/>
              </a:gradFill>
              <a:latin typeface="Segoe UI Semilight"/>
            </a:endParaRPr>
          </a:p>
        </p:txBody>
      </p:sp>
      <p:sp>
        <p:nvSpPr>
          <p:cNvPr id="13" name="Rectangle 12">
            <a:extLst>
              <a:ext uri="{FF2B5EF4-FFF2-40B4-BE49-F238E27FC236}">
                <a16:creationId xmlns:a16="http://schemas.microsoft.com/office/drawing/2014/main" id="{FC8C3D8A-D143-41B1-9850-B3A330525C93}"/>
              </a:ext>
            </a:extLst>
          </p:cNvPr>
          <p:cNvSpPr/>
          <p:nvPr/>
        </p:nvSpPr>
        <p:spPr>
          <a:xfrm>
            <a:off x="5748558" y="3933239"/>
            <a:ext cx="2969407" cy="907043"/>
          </a:xfrm>
          <a:prstGeom prst="rect">
            <a:avLst/>
          </a:prstGeom>
        </p:spPr>
        <p:txBody>
          <a:bodyPr wrap="square">
            <a:spAutoFit/>
          </a:bodyPr>
          <a:lstStyle/>
          <a:p>
            <a:pPr algn="r" defTabSz="685845"/>
            <a:r>
              <a:rPr lang="en-US" sz="2059" dirty="0">
                <a:solidFill>
                  <a:srgbClr val="FFFFFF"/>
                </a:solidFill>
                <a:latin typeface="Segoe UI Semilight"/>
              </a:rPr>
              <a:t>Global Artificial Intelligence Conference</a:t>
            </a:r>
            <a:br>
              <a:rPr lang="en-US" sz="2059" dirty="0">
                <a:solidFill>
                  <a:srgbClr val="FFFFFF"/>
                </a:solidFill>
                <a:latin typeface="Segoe UI Semilight"/>
              </a:rPr>
            </a:br>
            <a:r>
              <a:rPr lang="en-US" sz="1176" dirty="0">
                <a:solidFill>
                  <a:srgbClr val="FFFFFF"/>
                </a:solidFill>
                <a:latin typeface="Segoe UI Semilight"/>
              </a:rPr>
              <a:t>April 28, 2018, Santa Clara, CA</a:t>
            </a:r>
          </a:p>
        </p:txBody>
      </p:sp>
      <p:cxnSp>
        <p:nvCxnSpPr>
          <p:cNvPr id="15" name="Straight Connector 14">
            <a:extLst>
              <a:ext uri="{FF2B5EF4-FFF2-40B4-BE49-F238E27FC236}">
                <a16:creationId xmlns:a16="http://schemas.microsoft.com/office/drawing/2014/main" id="{87112082-5A6B-4761-ACC9-2030B7439884}"/>
              </a:ext>
            </a:extLst>
          </p:cNvPr>
          <p:cNvCxnSpPr/>
          <p:nvPr/>
        </p:nvCxnSpPr>
        <p:spPr>
          <a:xfrm>
            <a:off x="584245" y="3916607"/>
            <a:ext cx="801179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02C8F4-2D4D-4DBB-B426-633A6B0AA170}"/>
              </a:ext>
            </a:extLst>
          </p:cNvPr>
          <p:cNvSpPr txBox="1"/>
          <p:nvPr/>
        </p:nvSpPr>
        <p:spPr>
          <a:xfrm>
            <a:off x="2338863" y="5333903"/>
            <a:ext cx="4475847" cy="420953"/>
          </a:xfrm>
          <a:prstGeom prst="rect">
            <a:avLst/>
          </a:prstGeom>
          <a:noFill/>
        </p:spPr>
        <p:txBody>
          <a:bodyPr wrap="none" lIns="134464" tIns="107571" rIns="134464" bIns="107571" rtlCol="0">
            <a:spAutoFit/>
          </a:bodyPr>
          <a:lstStyle/>
          <a:p>
            <a:pPr defTabSz="685845">
              <a:lnSpc>
                <a:spcPct val="90000"/>
              </a:lnSpc>
              <a:spcAft>
                <a:spcPts val="441"/>
              </a:spcAft>
            </a:pPr>
            <a:r>
              <a:rPr lang="en-US" sz="1471" dirty="0">
                <a:solidFill>
                  <a:srgbClr val="353535">
                    <a:lumMod val="75000"/>
                  </a:srgbClr>
                </a:solidFill>
                <a:latin typeface="Segoe UI Semilight"/>
              </a:rPr>
              <a:t>Deck available @: https://aka.ms/tdsp-presentations</a:t>
            </a:r>
          </a:p>
        </p:txBody>
      </p:sp>
      <p:sp>
        <p:nvSpPr>
          <p:cNvPr id="4" name="TextBox 3">
            <a:extLst>
              <a:ext uri="{FF2B5EF4-FFF2-40B4-BE49-F238E27FC236}">
                <a16:creationId xmlns:a16="http://schemas.microsoft.com/office/drawing/2014/main" id="{A25B5B33-933A-452E-BD9E-88929D7C4609}"/>
              </a:ext>
            </a:extLst>
          </p:cNvPr>
          <p:cNvSpPr txBox="1"/>
          <p:nvPr/>
        </p:nvSpPr>
        <p:spPr>
          <a:xfrm>
            <a:off x="1828800" y="6017644"/>
            <a:ext cx="5782096"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lumMod val="75000"/>
                  </a:schemeClr>
                </a:solidFill>
              </a:rPr>
              <a:t>Credits: Mohamed Abdel-Hady, Wei Guo, Raza Khan, Akshay Mehra, Zoran Dzunic</a:t>
            </a:r>
          </a:p>
        </p:txBody>
      </p:sp>
      <p:sp>
        <p:nvSpPr>
          <p:cNvPr id="5" name="Rectangle 4">
            <a:extLst>
              <a:ext uri="{FF2B5EF4-FFF2-40B4-BE49-F238E27FC236}">
                <a16:creationId xmlns:a16="http://schemas.microsoft.com/office/drawing/2014/main" id="{6A77D950-FEB2-4C82-AF99-B0A9FCFFB2E7}"/>
              </a:ext>
            </a:extLst>
          </p:cNvPr>
          <p:cNvSpPr/>
          <p:nvPr/>
        </p:nvSpPr>
        <p:spPr>
          <a:xfrm>
            <a:off x="2667000" y="5204505"/>
            <a:ext cx="3535327" cy="369332"/>
          </a:xfrm>
          <a:prstGeom prst="rect">
            <a:avLst/>
          </a:prstGeom>
        </p:spPr>
        <p:txBody>
          <a:bodyPr wrap="none">
            <a:spAutoFit/>
          </a:bodyPr>
          <a:lstStyle/>
          <a:p>
            <a:r>
              <a:rPr lang="en-US" dirty="0">
                <a:solidFill>
                  <a:schemeClr val="bg1">
                    <a:lumMod val="20000"/>
                    <a:lumOff val="80000"/>
                  </a:schemeClr>
                </a:solidFill>
              </a:rPr>
              <a:t>https://aka.ms/tdsp-presentations</a:t>
            </a:r>
          </a:p>
        </p:txBody>
      </p:sp>
    </p:spTree>
    <p:extLst>
      <p:ext uri="{BB962C8B-B14F-4D97-AF65-F5344CB8AC3E}">
        <p14:creationId xmlns:p14="http://schemas.microsoft.com/office/powerpoint/2010/main" val="275232039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759A-3298-4028-A2C6-BF391E074ED8}"/>
              </a:ext>
            </a:extLst>
          </p:cNvPr>
          <p:cNvSpPr>
            <a:spLocks noGrp="1"/>
          </p:cNvSpPr>
          <p:nvPr>
            <p:ph type="title"/>
          </p:nvPr>
        </p:nvSpPr>
        <p:spPr>
          <a:xfrm>
            <a:off x="364020" y="341189"/>
            <a:ext cx="8741880" cy="674653"/>
          </a:xfrm>
        </p:spPr>
        <p:txBody>
          <a:bodyPr/>
          <a:lstStyle/>
          <a:p>
            <a:r>
              <a:rPr lang="en-US" sz="2941" dirty="0">
                <a:solidFill>
                  <a:schemeClr val="accent4">
                    <a:lumMod val="50000"/>
                  </a:schemeClr>
                </a:solidFill>
              </a:rPr>
              <a:t>Using TDSP with Azure Machine Learning</a:t>
            </a:r>
          </a:p>
        </p:txBody>
      </p:sp>
      <p:grpSp>
        <p:nvGrpSpPr>
          <p:cNvPr id="6" name="Group 5">
            <a:extLst>
              <a:ext uri="{FF2B5EF4-FFF2-40B4-BE49-F238E27FC236}">
                <a16:creationId xmlns:a16="http://schemas.microsoft.com/office/drawing/2014/main" id="{DF8A2D28-6A4B-4A4A-B02B-7928943D5D76}"/>
              </a:ext>
            </a:extLst>
          </p:cNvPr>
          <p:cNvGrpSpPr/>
          <p:nvPr/>
        </p:nvGrpSpPr>
        <p:grpSpPr>
          <a:xfrm>
            <a:off x="277043" y="1660820"/>
            <a:ext cx="8573321" cy="4170805"/>
            <a:chOff x="376797" y="1177478"/>
            <a:chExt cx="11660312" cy="5672584"/>
          </a:xfrm>
        </p:grpSpPr>
        <p:pic>
          <p:nvPicPr>
            <p:cNvPr id="4" name="Picture 3">
              <a:extLst>
                <a:ext uri="{FF2B5EF4-FFF2-40B4-BE49-F238E27FC236}">
                  <a16:creationId xmlns:a16="http://schemas.microsoft.com/office/drawing/2014/main" id="{624B7C42-23E7-4BFA-B9E2-DECDD9C84DDF}"/>
                </a:ext>
              </a:extLst>
            </p:cNvPr>
            <p:cNvPicPr>
              <a:picLocks noChangeAspect="1"/>
            </p:cNvPicPr>
            <p:nvPr/>
          </p:nvPicPr>
          <p:blipFill rotWithShape="1">
            <a:blip r:embed="rId3"/>
            <a:srcRect l="4048" t="10787" r="5272" b="8546"/>
            <a:stretch/>
          </p:blipFill>
          <p:spPr>
            <a:xfrm>
              <a:off x="376797" y="1177478"/>
              <a:ext cx="11660312" cy="5672584"/>
            </a:xfrm>
            <a:prstGeom prst="rect">
              <a:avLst/>
            </a:prstGeom>
          </p:spPr>
        </p:pic>
        <p:pic>
          <p:nvPicPr>
            <p:cNvPr id="5" name="Picture 4">
              <a:extLst>
                <a:ext uri="{FF2B5EF4-FFF2-40B4-BE49-F238E27FC236}">
                  <a16:creationId xmlns:a16="http://schemas.microsoft.com/office/drawing/2014/main" id="{44C27FAA-59F3-40DC-BFAA-812D585D97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7091" y="4895496"/>
              <a:ext cx="1600200" cy="1229864"/>
            </a:xfrm>
            <a:prstGeom prst="rect">
              <a:avLst/>
            </a:prstGeom>
          </p:spPr>
        </p:pic>
      </p:grpSp>
      <p:sp>
        <p:nvSpPr>
          <p:cNvPr id="7" name="TextBox 6">
            <a:extLst>
              <a:ext uri="{FF2B5EF4-FFF2-40B4-BE49-F238E27FC236}">
                <a16:creationId xmlns:a16="http://schemas.microsoft.com/office/drawing/2014/main" id="{4283E3B2-658C-40FC-87E2-2BC5ED2BF1AF}"/>
              </a:ext>
            </a:extLst>
          </p:cNvPr>
          <p:cNvSpPr txBox="1"/>
          <p:nvPr/>
        </p:nvSpPr>
        <p:spPr>
          <a:xfrm>
            <a:off x="8692909" y="140875"/>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defRPr/>
              </a:pPr>
              <a:t>20</a:t>
            </a:fld>
            <a:endParaRPr lang="en-US" sz="1324" dirty="0">
              <a:gradFill>
                <a:gsLst>
                  <a:gs pos="2917">
                    <a:srgbClr val="353535"/>
                  </a:gs>
                  <a:gs pos="30000">
                    <a:srgbClr val="353535"/>
                  </a:gs>
                </a:gsLst>
                <a:lin ang="5400000" scaled="0"/>
              </a:gradFill>
              <a:latin typeface="Segoe UI Semilight"/>
            </a:endParaRPr>
          </a:p>
        </p:txBody>
      </p:sp>
      <p:pic>
        <p:nvPicPr>
          <p:cNvPr id="8" name="Picture 4" descr="clip_image002">
            <a:extLst>
              <a:ext uri="{FF2B5EF4-FFF2-40B4-BE49-F238E27FC236}">
                <a16:creationId xmlns:a16="http://schemas.microsoft.com/office/drawing/2014/main" id="{D504D639-5B16-46BB-BD1B-7B407D32CA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69" t="9685" r="86942" b="75380"/>
          <a:stretch/>
        </p:blipFill>
        <p:spPr bwMode="auto">
          <a:xfrm>
            <a:off x="1210407" y="4990636"/>
            <a:ext cx="581165" cy="6162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93536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B252-3B07-47F9-A40D-DC07417AD1E0}"/>
              </a:ext>
            </a:extLst>
          </p:cNvPr>
          <p:cNvSpPr>
            <a:spLocks noGrp="1"/>
          </p:cNvSpPr>
          <p:nvPr>
            <p:ph type="title"/>
          </p:nvPr>
        </p:nvSpPr>
        <p:spPr>
          <a:xfrm>
            <a:off x="392595" y="195855"/>
            <a:ext cx="8741880" cy="674653"/>
          </a:xfrm>
        </p:spPr>
        <p:txBody>
          <a:bodyPr/>
          <a:lstStyle/>
          <a:p>
            <a:r>
              <a:rPr lang="en-US" sz="2941" dirty="0">
                <a:solidFill>
                  <a:schemeClr val="accent4">
                    <a:lumMod val="75000"/>
                  </a:schemeClr>
                </a:solidFill>
              </a:rPr>
              <a:t>TDSP – AML worked-out samples in AI</a:t>
            </a:r>
          </a:p>
        </p:txBody>
      </p:sp>
      <p:sp>
        <p:nvSpPr>
          <p:cNvPr id="3" name="Text Placeholder 2">
            <a:extLst>
              <a:ext uri="{FF2B5EF4-FFF2-40B4-BE49-F238E27FC236}">
                <a16:creationId xmlns:a16="http://schemas.microsoft.com/office/drawing/2014/main" id="{A1DF3274-3704-47C7-9138-A9918F39F2A5}"/>
              </a:ext>
            </a:extLst>
          </p:cNvPr>
          <p:cNvSpPr>
            <a:spLocks noGrp="1"/>
          </p:cNvSpPr>
          <p:nvPr>
            <p:ph type="body" sz="quarter" idx="10"/>
          </p:nvPr>
        </p:nvSpPr>
        <p:spPr>
          <a:xfrm>
            <a:off x="336780" y="1893012"/>
            <a:ext cx="3305566" cy="3077574"/>
          </a:xfrm>
        </p:spPr>
        <p:txBody>
          <a:bodyPr/>
          <a:lstStyle/>
          <a:p>
            <a:r>
              <a:rPr lang="en-US" sz="1765" dirty="0"/>
              <a:t>Unstructured data (NLP) modeling with deep-learning</a:t>
            </a:r>
          </a:p>
          <a:p>
            <a:pPr lvl="1"/>
            <a:r>
              <a:rPr lang="en-US" sz="1324" dirty="0">
                <a:latin typeface="+mj-lt"/>
              </a:rPr>
              <a:t>Sentiment classification using supervised word-embeddings</a:t>
            </a:r>
          </a:p>
          <a:p>
            <a:pPr lvl="1"/>
            <a:r>
              <a:rPr lang="en-US" sz="1324" dirty="0">
                <a:latin typeface="+mj-lt"/>
              </a:rPr>
              <a:t>Biomedical (PubMed) Named entity recognition using LSTM</a:t>
            </a:r>
          </a:p>
          <a:p>
            <a:endParaRPr lang="en-US" sz="1765" dirty="0"/>
          </a:p>
          <a:p>
            <a:r>
              <a:rPr lang="en-US" sz="1765" dirty="0"/>
              <a:t>Structured data</a:t>
            </a:r>
          </a:p>
          <a:p>
            <a:pPr lvl="1"/>
            <a:r>
              <a:rPr lang="en-US" sz="1324" dirty="0">
                <a:latin typeface="+mj-lt"/>
              </a:rPr>
              <a:t>Income classification</a:t>
            </a:r>
          </a:p>
          <a:p>
            <a:pPr lvl="1"/>
            <a:endParaRPr lang="en-US" sz="1324" dirty="0">
              <a:latin typeface="+mj-lt"/>
            </a:endParaRPr>
          </a:p>
          <a:p>
            <a:r>
              <a:rPr lang="en-US" sz="1765" dirty="0"/>
              <a:t>Public Github repositories for each sample</a:t>
            </a:r>
          </a:p>
        </p:txBody>
      </p:sp>
      <p:pic>
        <p:nvPicPr>
          <p:cNvPr id="4" name="Picture 3">
            <a:extLst>
              <a:ext uri="{FF2B5EF4-FFF2-40B4-BE49-F238E27FC236}">
                <a16:creationId xmlns:a16="http://schemas.microsoft.com/office/drawing/2014/main" id="{82AD1F6E-7D35-4561-BA75-CAEDC56E6412}"/>
              </a:ext>
            </a:extLst>
          </p:cNvPr>
          <p:cNvPicPr>
            <a:picLocks noChangeAspect="1"/>
          </p:cNvPicPr>
          <p:nvPr/>
        </p:nvPicPr>
        <p:blipFill rotWithShape="1">
          <a:blip r:embed="rId3"/>
          <a:srcRect l="16913" t="10788" r="17526" b="24230"/>
          <a:stretch/>
        </p:blipFill>
        <p:spPr>
          <a:xfrm>
            <a:off x="3919330" y="2057400"/>
            <a:ext cx="4754529" cy="257722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D5D00EEA-3E2F-465E-ABEB-586CF693D1DD}"/>
              </a:ext>
            </a:extLst>
          </p:cNvPr>
          <p:cNvSpPr txBox="1"/>
          <p:nvPr/>
        </p:nvSpPr>
        <p:spPr>
          <a:xfrm>
            <a:off x="8673859" y="195855"/>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21</a:t>
            </a:fld>
            <a:endParaRPr lang="en-US" sz="1324" dirty="0">
              <a:solidFill>
                <a:srgbClr val="353535">
                  <a:lumMod val="50000"/>
                </a:srgbClr>
              </a:solidFill>
              <a:latin typeface="Segoe UI Semilight"/>
            </a:endParaRPr>
          </a:p>
        </p:txBody>
      </p:sp>
      <p:sp>
        <p:nvSpPr>
          <p:cNvPr id="6" name="Rectangle 5">
            <a:extLst>
              <a:ext uri="{FF2B5EF4-FFF2-40B4-BE49-F238E27FC236}">
                <a16:creationId xmlns:a16="http://schemas.microsoft.com/office/drawing/2014/main" id="{49650895-4E49-44C8-AF9C-FC64BC8B43DB}"/>
              </a:ext>
            </a:extLst>
          </p:cNvPr>
          <p:cNvSpPr/>
          <p:nvPr/>
        </p:nvSpPr>
        <p:spPr>
          <a:xfrm>
            <a:off x="501710" y="5258353"/>
            <a:ext cx="8123850" cy="273280"/>
          </a:xfrm>
          <a:prstGeom prst="rect">
            <a:avLst/>
          </a:prstGeom>
        </p:spPr>
        <p:txBody>
          <a:bodyPr wrap="square">
            <a:spAutoFit/>
          </a:bodyPr>
          <a:lstStyle/>
          <a:p>
            <a:pPr algn="ctr" defTabSz="685845"/>
            <a:r>
              <a:rPr lang="en-US" sz="1176" dirty="0">
                <a:solidFill>
                  <a:srgbClr val="353535"/>
                </a:solidFill>
                <a:latin typeface="Segoe UI Light"/>
              </a:rPr>
              <a:t>https://docs.microsoft.com/en-us/azure/machine-learning/team-data-science-process/walkthroughs</a:t>
            </a:r>
          </a:p>
        </p:txBody>
      </p:sp>
    </p:spTree>
    <p:extLst>
      <p:ext uri="{BB962C8B-B14F-4D97-AF65-F5344CB8AC3E}">
        <p14:creationId xmlns:p14="http://schemas.microsoft.com/office/powerpoint/2010/main" val="229438123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077200" cy="1292662"/>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Developing &amp; deploying NLP services on Azure</a:t>
            </a:r>
            <a:endParaRPr lang="en-US" sz="4000" dirty="0">
              <a:solidFill>
                <a:schemeClr val="tx1">
                  <a:lumMod val="9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629650" y="2286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22</a:t>
            </a:fld>
            <a:endParaRPr lang="en-US" sz="1324" dirty="0">
              <a:gradFill>
                <a:gsLst>
                  <a:gs pos="2917">
                    <a:srgbClr val="FFFFFF"/>
                  </a:gs>
                  <a:gs pos="30000">
                    <a:srgbClr val="FFFFFF"/>
                  </a:gs>
                </a:gsLst>
                <a:lin ang="5400000" scaled="0"/>
              </a:gradFill>
              <a:latin typeface="Segoe UI Semilight"/>
            </a:endParaRPr>
          </a:p>
        </p:txBody>
      </p:sp>
    </p:spTree>
    <p:extLst>
      <p:ext uri="{BB962C8B-B14F-4D97-AF65-F5344CB8AC3E}">
        <p14:creationId xmlns:p14="http://schemas.microsoft.com/office/powerpoint/2010/main" val="58898239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077200" cy="738664"/>
          </a:xfrm>
        </p:spPr>
        <p:txBody>
          <a:bodyPr/>
          <a:lstStyle/>
          <a:p>
            <a:r>
              <a:rPr lang="en-US" sz="4000" i="1"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Sentiment classification</a:t>
            </a:r>
            <a:endParaRPr lang="en-US" sz="3200" i="1" dirty="0">
              <a:solidFill>
                <a:schemeClr val="tx1">
                  <a:lumMod val="9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651603" y="228600"/>
            <a:ext cx="454297" cy="400627"/>
          </a:xfrm>
          <a:prstGeom prst="rect">
            <a:avLst/>
          </a:prstGeom>
          <a:noFill/>
        </p:spPr>
        <p:txBody>
          <a:bodyPr wrap="none" lIns="134464" tIns="107571" rIns="134464" bIns="107571" rtlCol="0">
            <a:spAutoFit/>
          </a:bodyPr>
          <a:lstStyle/>
          <a:p>
            <a:pPr marL="0" marR="0" lvl="0" indent="0" algn="l" defTabSz="685845" rtl="0" eaLnBrk="1" fontAlgn="auto" latinLnBrk="0" hangingPunct="1">
              <a:lnSpc>
                <a:spcPct val="90000"/>
              </a:lnSpc>
              <a:spcBef>
                <a:spcPts val="0"/>
              </a:spcBef>
              <a:spcAft>
                <a:spcPts val="441"/>
              </a:spcAft>
              <a:buClrTx/>
              <a:buSzTx/>
              <a:buFontTx/>
              <a:buNone/>
              <a:tabLst/>
              <a:defRPr/>
            </a:pPr>
            <a:fld id="{221EA3FC-6ECF-4BC1-A31B-DE2BAFB4B974}" type="slidenum">
              <a:rPr kumimoji="0" lang="en-US" sz="1324" b="0" i="0" u="none" strike="noStrike" kern="1200" cap="none" spc="0" normalizeH="0" baseline="0" noProof="0">
                <a:ln>
                  <a:noFill/>
                </a:ln>
                <a:solidFill>
                  <a:schemeClr val="tx1">
                    <a:lumMod val="50000"/>
                  </a:schemeClr>
                </a:solidFill>
                <a:effectLst/>
                <a:uLnTx/>
                <a:uFillTx/>
                <a:latin typeface="Segoe UI Semilight"/>
                <a:ea typeface="+mn-ea"/>
                <a:cs typeface="+mn-cs"/>
              </a:rPr>
              <a:pPr marL="0" marR="0" lvl="0" indent="0" algn="l" defTabSz="685845" rtl="0" eaLnBrk="1" fontAlgn="auto" latinLnBrk="0" hangingPunct="1">
                <a:lnSpc>
                  <a:spcPct val="90000"/>
                </a:lnSpc>
                <a:spcBef>
                  <a:spcPts val="0"/>
                </a:spcBef>
                <a:spcAft>
                  <a:spcPts val="441"/>
                </a:spcAft>
                <a:buClrTx/>
                <a:buSzTx/>
                <a:buFontTx/>
                <a:buNone/>
                <a:tabLst/>
                <a:defRPr/>
              </a:pPr>
              <a:t>23</a:t>
            </a:fld>
            <a:endParaRPr kumimoji="0" lang="en-US" sz="1324"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BBCFABA0-9649-475F-B3D2-B0024515C3DB}"/>
              </a:ext>
            </a:extLst>
          </p:cNvPr>
          <p:cNvSpPr/>
          <p:nvPr/>
        </p:nvSpPr>
        <p:spPr>
          <a:xfrm>
            <a:off x="555740" y="3343490"/>
            <a:ext cx="8153400" cy="369332"/>
          </a:xfrm>
          <a:prstGeom prst="rect">
            <a:avLst/>
          </a:prstGeom>
        </p:spPr>
        <p:txBody>
          <a:bodyPr wrap="square">
            <a:spAutoFit/>
          </a:bodyPr>
          <a:lstStyle/>
          <a:p>
            <a:r>
              <a:rPr lang="en-US" dirty="0"/>
              <a:t>https://github.com/Azure/MachineLearningSamples-TwitterSentimentPrediction</a:t>
            </a:r>
          </a:p>
        </p:txBody>
      </p:sp>
    </p:spTree>
    <p:extLst>
      <p:ext uri="{BB962C8B-B14F-4D97-AF65-F5344CB8AC3E}">
        <p14:creationId xmlns:p14="http://schemas.microsoft.com/office/powerpoint/2010/main" val="372527238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2DDF-884D-4DF4-9A61-E8B027B24DFA}"/>
              </a:ext>
            </a:extLst>
          </p:cNvPr>
          <p:cNvSpPr>
            <a:spLocks noGrp="1"/>
          </p:cNvSpPr>
          <p:nvPr>
            <p:ph type="title"/>
          </p:nvPr>
        </p:nvSpPr>
        <p:spPr>
          <a:xfrm>
            <a:off x="373545" y="388367"/>
            <a:ext cx="8741880" cy="899665"/>
          </a:xfrm>
        </p:spPr>
        <p:txBody>
          <a:bodyPr/>
          <a:lstStyle/>
          <a:p>
            <a:r>
              <a:rPr lang="en-US" sz="3200" dirty="0">
                <a:solidFill>
                  <a:schemeClr val="accent4">
                    <a:lumMod val="75000"/>
                  </a:schemeClr>
                </a:solidFill>
              </a:rPr>
              <a:t>Use case introduction: Twitter sentiment prediction</a:t>
            </a:r>
          </a:p>
        </p:txBody>
      </p:sp>
      <p:sp>
        <p:nvSpPr>
          <p:cNvPr id="3" name="Text Placeholder 2">
            <a:extLst>
              <a:ext uri="{FF2B5EF4-FFF2-40B4-BE49-F238E27FC236}">
                <a16:creationId xmlns:a16="http://schemas.microsoft.com/office/drawing/2014/main" id="{BFBB395B-42F3-4A2E-BDE8-6CFF3FB7EB14}"/>
              </a:ext>
            </a:extLst>
          </p:cNvPr>
          <p:cNvSpPr>
            <a:spLocks noGrp="1"/>
          </p:cNvSpPr>
          <p:nvPr>
            <p:ph type="body" sz="quarter" idx="10"/>
          </p:nvPr>
        </p:nvSpPr>
        <p:spPr>
          <a:xfrm>
            <a:off x="201345" y="1737865"/>
            <a:ext cx="8741309" cy="4419671"/>
          </a:xfrm>
        </p:spPr>
        <p:txBody>
          <a:bodyPr/>
          <a:lstStyle/>
          <a:p>
            <a:r>
              <a:rPr lang="en-US" sz="2000" dirty="0"/>
              <a:t>Predict Twitter sentiment polarity using word embedding and DL for classification</a:t>
            </a:r>
          </a:p>
          <a:p>
            <a:endParaRPr lang="en-US" sz="2000" dirty="0"/>
          </a:p>
          <a:p>
            <a:r>
              <a:rPr lang="en-US" sz="2000" b="1" dirty="0"/>
              <a:t>Objective &amp; scientific question</a:t>
            </a:r>
          </a:p>
          <a:p>
            <a:pPr lvl="1"/>
            <a:r>
              <a:rPr lang="en-US" sz="1800" dirty="0"/>
              <a:t>Demonstrate how to develop and deploy sentiment classification service on Azure</a:t>
            </a:r>
          </a:p>
          <a:p>
            <a:pPr lvl="1"/>
            <a:r>
              <a:rPr lang="en-US" sz="1800" dirty="0"/>
              <a:t>Can supervised word embeddings improve accuracy of classification accuracy of sentiment class prediction?</a:t>
            </a:r>
          </a:p>
          <a:p>
            <a:endParaRPr lang="en-US" sz="2000" dirty="0"/>
          </a:p>
          <a:p>
            <a:r>
              <a:rPr lang="en-US" sz="2000" b="1" dirty="0"/>
              <a:t>Dataset</a:t>
            </a:r>
          </a:p>
          <a:p>
            <a:pPr lvl="1"/>
            <a:r>
              <a:rPr lang="en-US" sz="1800" dirty="0"/>
              <a:t>“sentiment140”</a:t>
            </a:r>
          </a:p>
          <a:p>
            <a:pPr lvl="1"/>
            <a:r>
              <a:rPr lang="en-US" sz="1800" dirty="0"/>
              <a:t>1.3 million tweets for training</a:t>
            </a:r>
          </a:p>
          <a:p>
            <a:pPr lvl="1"/>
            <a:r>
              <a:rPr lang="en-US" sz="1800" dirty="0"/>
              <a:t>320,000 for testing</a:t>
            </a:r>
          </a:p>
          <a:p>
            <a:pPr lvl="1"/>
            <a:r>
              <a:rPr lang="en-US" sz="1800" dirty="0"/>
              <a:t>Classes  - only two, positive and negative (neutral tweets were removed for this exercise)</a:t>
            </a:r>
          </a:p>
        </p:txBody>
      </p:sp>
      <p:sp>
        <p:nvSpPr>
          <p:cNvPr id="4" name="TextBox 3">
            <a:extLst>
              <a:ext uri="{FF2B5EF4-FFF2-40B4-BE49-F238E27FC236}">
                <a16:creationId xmlns:a16="http://schemas.microsoft.com/office/drawing/2014/main" id="{AE4E4BFB-1277-49F8-A07A-118C3F0772A1}"/>
              </a:ext>
            </a:extLst>
          </p:cNvPr>
          <p:cNvSpPr txBox="1"/>
          <p:nvPr/>
        </p:nvSpPr>
        <p:spPr>
          <a:xfrm>
            <a:off x="8661128" y="188053"/>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24</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94490583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3B75D-68FA-4A5B-B395-B616D2CC4C9B}"/>
              </a:ext>
            </a:extLst>
          </p:cNvPr>
          <p:cNvSpPr>
            <a:spLocks noGrp="1"/>
          </p:cNvSpPr>
          <p:nvPr>
            <p:ph type="title"/>
          </p:nvPr>
        </p:nvSpPr>
        <p:spPr>
          <a:xfrm>
            <a:off x="252984" y="224630"/>
            <a:ext cx="8741880" cy="691723"/>
          </a:xfrm>
        </p:spPr>
        <p:txBody>
          <a:bodyPr/>
          <a:lstStyle/>
          <a:p>
            <a:r>
              <a:rPr lang="en-US" sz="3200" dirty="0">
                <a:solidFill>
                  <a:schemeClr val="accent4">
                    <a:lumMod val="75000"/>
                  </a:schemeClr>
                </a:solidFill>
              </a:rPr>
              <a:t>Analysis strategy</a:t>
            </a:r>
          </a:p>
        </p:txBody>
      </p:sp>
      <p:sp>
        <p:nvSpPr>
          <p:cNvPr id="3" name="Text Placeholder 2">
            <a:extLst>
              <a:ext uri="{FF2B5EF4-FFF2-40B4-BE49-F238E27FC236}">
                <a16:creationId xmlns:a16="http://schemas.microsoft.com/office/drawing/2014/main" id="{86E0CE51-AA2B-431B-B79E-5B1204E4CF3A}"/>
              </a:ext>
            </a:extLst>
          </p:cNvPr>
          <p:cNvSpPr>
            <a:spLocks noGrp="1"/>
          </p:cNvSpPr>
          <p:nvPr>
            <p:ph type="body" sz="quarter" idx="10"/>
          </p:nvPr>
        </p:nvSpPr>
        <p:spPr>
          <a:xfrm>
            <a:off x="263080" y="1050231"/>
            <a:ext cx="8741309" cy="1517338"/>
          </a:xfrm>
        </p:spPr>
        <p:txBody>
          <a:bodyPr/>
          <a:lstStyle/>
          <a:p>
            <a:r>
              <a:rPr lang="en-US" sz="1800" dirty="0"/>
              <a:t>Train word embeddings in 2 different ways</a:t>
            </a:r>
          </a:p>
          <a:p>
            <a:pPr lvl="1"/>
            <a:r>
              <a:rPr lang="en-US" sz="1400" dirty="0"/>
              <a:t>Unsupervised: Word2Vec</a:t>
            </a:r>
          </a:p>
          <a:p>
            <a:pPr lvl="1"/>
            <a:r>
              <a:rPr lang="en-US" sz="1400" dirty="0"/>
              <a:t>Supervised: Using CNN to generate classification based embeddings</a:t>
            </a:r>
          </a:p>
          <a:p>
            <a:r>
              <a:rPr lang="en-US" sz="1800" dirty="0"/>
              <a:t>Train classifier (GBT, </a:t>
            </a:r>
            <a:r>
              <a:rPr lang="en-US" sz="1800" dirty="0" err="1"/>
              <a:t>Logisitc</a:t>
            </a:r>
            <a:r>
              <a:rPr lang="en-US" sz="1800" dirty="0"/>
              <a:t> regression using </a:t>
            </a:r>
            <a:r>
              <a:rPr lang="en-US" sz="1800" dirty="0" err="1"/>
              <a:t>Keras</a:t>
            </a:r>
            <a:r>
              <a:rPr lang="en-US" sz="1800" dirty="0"/>
              <a:t>)</a:t>
            </a:r>
          </a:p>
          <a:p>
            <a:r>
              <a:rPr lang="en-US" sz="1800" dirty="0"/>
              <a:t>Evaluate accuracy on test set</a:t>
            </a:r>
          </a:p>
        </p:txBody>
      </p:sp>
      <p:grpSp>
        <p:nvGrpSpPr>
          <p:cNvPr id="38" name="Group 37">
            <a:extLst>
              <a:ext uri="{FF2B5EF4-FFF2-40B4-BE49-F238E27FC236}">
                <a16:creationId xmlns:a16="http://schemas.microsoft.com/office/drawing/2014/main" id="{C9E1B4DB-AE3C-4CBE-9A67-1C728F2C91CC}"/>
              </a:ext>
            </a:extLst>
          </p:cNvPr>
          <p:cNvGrpSpPr/>
          <p:nvPr/>
        </p:nvGrpSpPr>
        <p:grpSpPr>
          <a:xfrm>
            <a:off x="182880" y="2715493"/>
            <a:ext cx="8626894" cy="3826442"/>
            <a:chOff x="182880" y="2715493"/>
            <a:chExt cx="8626894" cy="3826442"/>
          </a:xfrm>
        </p:grpSpPr>
        <p:sp>
          <p:nvSpPr>
            <p:cNvPr id="4" name="Rectangle 3">
              <a:extLst>
                <a:ext uri="{FF2B5EF4-FFF2-40B4-BE49-F238E27FC236}">
                  <a16:creationId xmlns:a16="http://schemas.microsoft.com/office/drawing/2014/main" id="{1324FCB1-8D6A-4BBC-9E94-D46F3E329F28}"/>
                </a:ext>
              </a:extLst>
            </p:cNvPr>
            <p:cNvSpPr/>
            <p:nvPr/>
          </p:nvSpPr>
          <p:spPr bwMode="auto">
            <a:xfrm>
              <a:off x="182880" y="3743166"/>
              <a:ext cx="1450109" cy="7620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Preprocess tweets</a:t>
              </a:r>
            </a:p>
          </p:txBody>
        </p:sp>
        <p:sp>
          <p:nvSpPr>
            <p:cNvPr id="5" name="Rectangle 4">
              <a:extLst>
                <a:ext uri="{FF2B5EF4-FFF2-40B4-BE49-F238E27FC236}">
                  <a16:creationId xmlns:a16="http://schemas.microsoft.com/office/drawing/2014/main" id="{7A2F0E3D-FC76-4108-9DAE-60E29F64D350}"/>
                </a:ext>
              </a:extLst>
            </p:cNvPr>
            <p:cNvSpPr/>
            <p:nvPr/>
          </p:nvSpPr>
          <p:spPr bwMode="auto">
            <a:xfrm>
              <a:off x="1962677" y="2715493"/>
              <a:ext cx="2133600" cy="899665"/>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Word2Vec</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[Unsupervised]</a:t>
              </a:r>
            </a:p>
          </p:txBody>
        </p:sp>
        <p:sp>
          <p:nvSpPr>
            <p:cNvPr id="6" name="Rectangle 5">
              <a:extLst>
                <a:ext uri="{FF2B5EF4-FFF2-40B4-BE49-F238E27FC236}">
                  <a16:creationId xmlns:a16="http://schemas.microsoft.com/office/drawing/2014/main" id="{96CD44A3-4D14-4052-B4EF-A79F39D006EC}"/>
                </a:ext>
              </a:extLst>
            </p:cNvPr>
            <p:cNvSpPr/>
            <p:nvPr/>
          </p:nvSpPr>
          <p:spPr bwMode="auto">
            <a:xfrm>
              <a:off x="1962677" y="4657566"/>
              <a:ext cx="2209800" cy="12192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Train embedding using tweet classes – CNN (Keras + CNTK)</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[Supervised]</a:t>
              </a:r>
            </a:p>
          </p:txBody>
        </p:sp>
        <p:sp>
          <p:nvSpPr>
            <p:cNvPr id="7" name="Rectangle 6">
              <a:extLst>
                <a:ext uri="{FF2B5EF4-FFF2-40B4-BE49-F238E27FC236}">
                  <a16:creationId xmlns:a16="http://schemas.microsoft.com/office/drawing/2014/main" id="{B4E56864-E6A6-41C4-AE69-C08BED88E38D}"/>
                </a:ext>
              </a:extLst>
            </p:cNvPr>
            <p:cNvSpPr/>
            <p:nvPr/>
          </p:nvSpPr>
          <p:spPr bwMode="auto">
            <a:xfrm>
              <a:off x="4884900" y="3081758"/>
              <a:ext cx="2133600" cy="10668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Logistic regression </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(Keras + CNTK)</a:t>
              </a:r>
            </a:p>
          </p:txBody>
        </p:sp>
        <p:sp>
          <p:nvSpPr>
            <p:cNvPr id="8" name="Rectangle 7">
              <a:extLst>
                <a:ext uri="{FF2B5EF4-FFF2-40B4-BE49-F238E27FC236}">
                  <a16:creationId xmlns:a16="http://schemas.microsoft.com/office/drawing/2014/main" id="{6AA5BE74-767D-4D50-AA4A-F75C7B6B5BF1}"/>
                </a:ext>
              </a:extLst>
            </p:cNvPr>
            <p:cNvSpPr/>
            <p:nvPr/>
          </p:nvSpPr>
          <p:spPr bwMode="auto">
            <a:xfrm>
              <a:off x="4884900" y="4505166"/>
              <a:ext cx="2133600" cy="7620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Gradient boosting trees</a:t>
              </a:r>
            </a:p>
          </p:txBody>
        </p:sp>
        <p:sp>
          <p:nvSpPr>
            <p:cNvPr id="9" name="Rectangle 8">
              <a:extLst>
                <a:ext uri="{FF2B5EF4-FFF2-40B4-BE49-F238E27FC236}">
                  <a16:creationId xmlns:a16="http://schemas.microsoft.com/office/drawing/2014/main" id="{E156E00B-A7D8-4BF3-8D86-A8EACFC45EBD}"/>
                </a:ext>
              </a:extLst>
            </p:cNvPr>
            <p:cNvSpPr/>
            <p:nvPr/>
          </p:nvSpPr>
          <p:spPr bwMode="auto">
            <a:xfrm>
              <a:off x="7514374" y="3798226"/>
              <a:ext cx="1295400" cy="7620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Evaluate accuracy</a:t>
              </a:r>
            </a:p>
          </p:txBody>
        </p:sp>
        <p:cxnSp>
          <p:nvCxnSpPr>
            <p:cNvPr id="11" name="Connector: Elbow 10">
              <a:extLst>
                <a:ext uri="{FF2B5EF4-FFF2-40B4-BE49-F238E27FC236}">
                  <a16:creationId xmlns:a16="http://schemas.microsoft.com/office/drawing/2014/main" id="{C470A499-49E0-4F11-BE31-1A2FA79E2469}"/>
                </a:ext>
              </a:extLst>
            </p:cNvPr>
            <p:cNvCxnSpPr>
              <a:stCxn id="4" idx="3"/>
              <a:endCxn id="5" idx="1"/>
            </p:cNvCxnSpPr>
            <p:nvPr/>
          </p:nvCxnSpPr>
          <p:spPr>
            <a:xfrm flipV="1">
              <a:off x="1632989" y="3165326"/>
              <a:ext cx="329688" cy="95884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A5C9B27-B066-48E5-9C55-28226123C253}"/>
                </a:ext>
              </a:extLst>
            </p:cNvPr>
            <p:cNvCxnSpPr>
              <a:stCxn id="4" idx="3"/>
              <a:endCxn id="6" idx="1"/>
            </p:cNvCxnSpPr>
            <p:nvPr/>
          </p:nvCxnSpPr>
          <p:spPr>
            <a:xfrm>
              <a:off x="1632989" y="4124166"/>
              <a:ext cx="329688" cy="114300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8F35836-C06E-4A6B-AE9C-B71AFEDBA890}"/>
                </a:ext>
              </a:extLst>
            </p:cNvPr>
            <p:cNvCxnSpPr>
              <a:cxnSpLocks/>
              <a:stCxn id="5" idx="3"/>
              <a:endCxn id="7" idx="1"/>
            </p:cNvCxnSpPr>
            <p:nvPr/>
          </p:nvCxnSpPr>
          <p:spPr>
            <a:xfrm>
              <a:off x="4096277" y="3165326"/>
              <a:ext cx="788623" cy="44983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0FD424B-97EA-4C7D-B2AE-0A9445D129D0}"/>
                </a:ext>
              </a:extLst>
            </p:cNvPr>
            <p:cNvCxnSpPr>
              <a:stCxn id="6" idx="3"/>
              <a:endCxn id="8" idx="1"/>
            </p:cNvCxnSpPr>
            <p:nvPr/>
          </p:nvCxnSpPr>
          <p:spPr>
            <a:xfrm flipV="1">
              <a:off x="4172477" y="4886166"/>
              <a:ext cx="712423" cy="38100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F74460-4BB0-4EC6-880B-4158B6648761}"/>
                </a:ext>
              </a:extLst>
            </p:cNvPr>
            <p:cNvCxnSpPr>
              <a:endCxn id="7" idx="1"/>
            </p:cNvCxnSpPr>
            <p:nvPr/>
          </p:nvCxnSpPr>
          <p:spPr>
            <a:xfrm flipV="1">
              <a:off x="4172477" y="3615158"/>
              <a:ext cx="712423" cy="16520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29DD48-66A1-4DA2-93FC-A662FC608459}"/>
                </a:ext>
              </a:extLst>
            </p:cNvPr>
            <p:cNvCxnSpPr>
              <a:stCxn id="5" idx="3"/>
              <a:endCxn id="8" idx="1"/>
            </p:cNvCxnSpPr>
            <p:nvPr/>
          </p:nvCxnSpPr>
          <p:spPr>
            <a:xfrm>
              <a:off x="4096277" y="3165326"/>
              <a:ext cx="788623" cy="17208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FFD65E-902D-4E69-93C8-1B46659071DE}"/>
                </a:ext>
              </a:extLst>
            </p:cNvPr>
            <p:cNvCxnSpPr>
              <a:stCxn id="7" idx="3"/>
              <a:endCxn id="9" idx="1"/>
            </p:cNvCxnSpPr>
            <p:nvPr/>
          </p:nvCxnSpPr>
          <p:spPr>
            <a:xfrm>
              <a:off x="7018500" y="3615158"/>
              <a:ext cx="495874" cy="5640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6F74628-8BD6-4E20-B525-A62954F57832}"/>
                </a:ext>
              </a:extLst>
            </p:cNvPr>
            <p:cNvCxnSpPr>
              <a:stCxn id="8" idx="3"/>
              <a:endCxn id="9" idx="1"/>
            </p:cNvCxnSpPr>
            <p:nvPr/>
          </p:nvCxnSpPr>
          <p:spPr>
            <a:xfrm flipV="1">
              <a:off x="7018500" y="4179226"/>
              <a:ext cx="495874" cy="7069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810C85A2-699C-4F03-A932-753059D2AC71}"/>
                </a:ext>
              </a:extLst>
            </p:cNvPr>
            <p:cNvSpPr/>
            <p:nvPr/>
          </p:nvSpPr>
          <p:spPr bwMode="auto">
            <a:xfrm>
              <a:off x="252984" y="6148808"/>
              <a:ext cx="1293495"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Preprocess</a:t>
              </a:r>
            </a:p>
          </p:txBody>
        </p:sp>
        <p:sp>
          <p:nvSpPr>
            <p:cNvPr id="34" name="Rectangle: Rounded Corners 33">
              <a:extLst>
                <a:ext uri="{FF2B5EF4-FFF2-40B4-BE49-F238E27FC236}">
                  <a16:creationId xmlns:a16="http://schemas.microsoft.com/office/drawing/2014/main" id="{505587BB-F179-4AA7-92C1-221176C69915}"/>
                </a:ext>
              </a:extLst>
            </p:cNvPr>
            <p:cNvSpPr/>
            <p:nvPr/>
          </p:nvSpPr>
          <p:spPr bwMode="auto">
            <a:xfrm>
              <a:off x="1966107" y="6160935"/>
              <a:ext cx="2208321"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word vectors</a:t>
              </a:r>
            </a:p>
          </p:txBody>
        </p:sp>
        <p:sp>
          <p:nvSpPr>
            <p:cNvPr id="35" name="Rectangle: Rounded Corners 34">
              <a:extLst>
                <a:ext uri="{FF2B5EF4-FFF2-40B4-BE49-F238E27FC236}">
                  <a16:creationId xmlns:a16="http://schemas.microsoft.com/office/drawing/2014/main" id="{671B0040-12AC-4CF6-BFE9-9B0656564ECF}"/>
                </a:ext>
              </a:extLst>
            </p:cNvPr>
            <p:cNvSpPr/>
            <p:nvPr/>
          </p:nvSpPr>
          <p:spPr bwMode="auto">
            <a:xfrm>
              <a:off x="4884900" y="6157174"/>
              <a:ext cx="2208321"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tweet classifier</a:t>
              </a:r>
            </a:p>
          </p:txBody>
        </p:sp>
        <p:sp>
          <p:nvSpPr>
            <p:cNvPr id="36" name="Rectangle: Rounded Corners 35">
              <a:extLst>
                <a:ext uri="{FF2B5EF4-FFF2-40B4-BE49-F238E27FC236}">
                  <a16:creationId xmlns:a16="http://schemas.microsoft.com/office/drawing/2014/main" id="{071FA26F-ED70-4691-AAB9-C334F84C60C1}"/>
                </a:ext>
              </a:extLst>
            </p:cNvPr>
            <p:cNvSpPr/>
            <p:nvPr/>
          </p:nvSpPr>
          <p:spPr bwMode="auto">
            <a:xfrm>
              <a:off x="7516279" y="6148808"/>
              <a:ext cx="1293495" cy="344059"/>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Evaluate</a:t>
              </a:r>
            </a:p>
          </p:txBody>
        </p:sp>
      </p:grpSp>
      <p:sp>
        <p:nvSpPr>
          <p:cNvPr id="40" name="TextBox 39">
            <a:extLst>
              <a:ext uri="{FF2B5EF4-FFF2-40B4-BE49-F238E27FC236}">
                <a16:creationId xmlns:a16="http://schemas.microsoft.com/office/drawing/2014/main" id="{7CDB1EDD-2BDC-4FB1-8513-808E5763B50C}"/>
              </a:ext>
            </a:extLst>
          </p:cNvPr>
          <p:cNvSpPr txBox="1"/>
          <p:nvPr/>
        </p:nvSpPr>
        <p:spPr>
          <a:xfrm>
            <a:off x="8663867" y="255731"/>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25</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54894603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9F6A-33FF-4AF9-9357-A170A46BB24B}"/>
              </a:ext>
            </a:extLst>
          </p:cNvPr>
          <p:cNvSpPr>
            <a:spLocks noGrp="1"/>
          </p:cNvSpPr>
          <p:nvPr>
            <p:ph type="title"/>
          </p:nvPr>
        </p:nvSpPr>
        <p:spPr>
          <a:xfrm>
            <a:off x="196427" y="226200"/>
            <a:ext cx="8741880" cy="899665"/>
          </a:xfrm>
        </p:spPr>
        <p:txBody>
          <a:bodyPr/>
          <a:lstStyle/>
          <a:p>
            <a:r>
              <a:rPr lang="en-US" dirty="0">
                <a:solidFill>
                  <a:schemeClr val="accent4">
                    <a:lumMod val="75000"/>
                  </a:schemeClr>
                </a:solidFill>
              </a:rPr>
              <a:t>Word embedding generation</a:t>
            </a:r>
          </a:p>
        </p:txBody>
      </p:sp>
      <p:pic>
        <p:nvPicPr>
          <p:cNvPr id="4" name="Picture 3">
            <a:extLst>
              <a:ext uri="{FF2B5EF4-FFF2-40B4-BE49-F238E27FC236}">
                <a16:creationId xmlns:a16="http://schemas.microsoft.com/office/drawing/2014/main" id="{007C0F20-2386-405B-AD92-045039913498}"/>
              </a:ext>
            </a:extLst>
          </p:cNvPr>
          <p:cNvPicPr>
            <a:picLocks noChangeAspect="1"/>
          </p:cNvPicPr>
          <p:nvPr/>
        </p:nvPicPr>
        <p:blipFill>
          <a:blip r:embed="rId2"/>
          <a:stretch>
            <a:fillRect/>
          </a:stretch>
        </p:blipFill>
        <p:spPr>
          <a:xfrm>
            <a:off x="4114800" y="2428759"/>
            <a:ext cx="4182548" cy="25772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FF932D1-A7B9-4D03-B767-473D4778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104757"/>
            <a:ext cx="3124200" cy="3387291"/>
          </a:xfrm>
          <a:prstGeom prst="rect">
            <a:avLst/>
          </a:prstGeom>
        </p:spPr>
      </p:pic>
      <p:sp>
        <p:nvSpPr>
          <p:cNvPr id="8" name="Rectangle: Rounded Corners 7">
            <a:extLst>
              <a:ext uri="{FF2B5EF4-FFF2-40B4-BE49-F238E27FC236}">
                <a16:creationId xmlns:a16="http://schemas.microsoft.com/office/drawing/2014/main" id="{688DB890-2B52-4629-B57B-0736AACB472E}"/>
              </a:ext>
            </a:extLst>
          </p:cNvPr>
          <p:cNvSpPr/>
          <p:nvPr/>
        </p:nvSpPr>
        <p:spPr bwMode="auto">
          <a:xfrm>
            <a:off x="838200" y="1600200"/>
            <a:ext cx="2667000"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Word2Vec: skip-gram</a:t>
            </a:r>
          </a:p>
        </p:txBody>
      </p:sp>
      <p:sp>
        <p:nvSpPr>
          <p:cNvPr id="9" name="Rectangle: Rounded Corners 8">
            <a:extLst>
              <a:ext uri="{FF2B5EF4-FFF2-40B4-BE49-F238E27FC236}">
                <a16:creationId xmlns:a16="http://schemas.microsoft.com/office/drawing/2014/main" id="{B05784D8-37A8-4D64-AF5D-493BC74EE55A}"/>
              </a:ext>
            </a:extLst>
          </p:cNvPr>
          <p:cNvSpPr/>
          <p:nvPr/>
        </p:nvSpPr>
        <p:spPr bwMode="auto">
          <a:xfrm>
            <a:off x="4876800" y="1600200"/>
            <a:ext cx="2823626"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Supervised word embeddings using CNN</a:t>
            </a:r>
          </a:p>
        </p:txBody>
      </p:sp>
      <p:sp>
        <p:nvSpPr>
          <p:cNvPr id="10" name="TextBox 9">
            <a:extLst>
              <a:ext uri="{FF2B5EF4-FFF2-40B4-BE49-F238E27FC236}">
                <a16:creationId xmlns:a16="http://schemas.microsoft.com/office/drawing/2014/main" id="{040A257E-8485-4C54-84FC-AED1EE6F41E8}"/>
              </a:ext>
            </a:extLst>
          </p:cNvPr>
          <p:cNvSpPr txBox="1"/>
          <p:nvPr/>
        </p:nvSpPr>
        <p:spPr>
          <a:xfrm>
            <a:off x="8689703" y="226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26</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253779394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AAB4-48DC-4578-AC2C-D4E150F7D2D0}"/>
              </a:ext>
            </a:extLst>
          </p:cNvPr>
          <p:cNvSpPr>
            <a:spLocks noGrp="1"/>
          </p:cNvSpPr>
          <p:nvPr>
            <p:ph type="title"/>
          </p:nvPr>
        </p:nvSpPr>
        <p:spPr>
          <a:xfrm>
            <a:off x="201977" y="194877"/>
            <a:ext cx="8741880" cy="899665"/>
          </a:xfrm>
        </p:spPr>
        <p:txBody>
          <a:bodyPr/>
          <a:lstStyle/>
          <a:p>
            <a:r>
              <a:rPr lang="en-US" sz="3200" dirty="0">
                <a:solidFill>
                  <a:schemeClr val="accent4">
                    <a:lumMod val="75000"/>
                  </a:schemeClr>
                </a:solidFill>
              </a:rPr>
              <a:t>Supervised embedding generation using CNN</a:t>
            </a:r>
            <a:endParaRPr lang="en-US" sz="3200" dirty="0">
              <a:solidFill>
                <a:schemeClr val="accent4">
                  <a:lumMod val="75000"/>
                </a:schemeClr>
              </a:solidFill>
              <a:latin typeface="Courier New" panose="02070309020205020404" pitchFamily="49" charset="0"/>
              <a:cs typeface="Courier New" panose="02070309020205020404" pitchFamily="49" charset="0"/>
            </a:endParaRPr>
          </a:p>
        </p:txBody>
      </p:sp>
      <p:sp>
        <p:nvSpPr>
          <p:cNvPr id="3" name="Text Placeholder 2">
            <a:extLst>
              <a:ext uri="{FF2B5EF4-FFF2-40B4-BE49-F238E27FC236}">
                <a16:creationId xmlns:a16="http://schemas.microsoft.com/office/drawing/2014/main" id="{85F46B4B-5C8A-4422-AC13-CA778D6D8221}"/>
              </a:ext>
            </a:extLst>
          </p:cNvPr>
          <p:cNvSpPr>
            <a:spLocks noGrp="1"/>
          </p:cNvSpPr>
          <p:nvPr>
            <p:ph type="body" sz="quarter" idx="10"/>
          </p:nvPr>
        </p:nvSpPr>
        <p:spPr>
          <a:xfrm>
            <a:off x="201977" y="1187644"/>
            <a:ext cx="8741309" cy="560025"/>
          </a:xfrm>
        </p:spPr>
        <p:txBody>
          <a:bodyPr/>
          <a:lstStyle/>
          <a:p>
            <a:r>
              <a:rPr lang="en-US" dirty="0">
                <a:latin typeface="Courier New" panose="02070309020205020404" pitchFamily="49" charset="0"/>
                <a:cs typeface="Courier New" panose="02070309020205020404" pitchFamily="49" charset="0"/>
              </a:rPr>
              <a:t>code</a:t>
            </a:r>
            <a:endParaRPr lang="en-US" dirty="0"/>
          </a:p>
        </p:txBody>
      </p:sp>
      <p:pic>
        <p:nvPicPr>
          <p:cNvPr id="4" name="Picture 3">
            <a:extLst>
              <a:ext uri="{FF2B5EF4-FFF2-40B4-BE49-F238E27FC236}">
                <a16:creationId xmlns:a16="http://schemas.microsoft.com/office/drawing/2014/main" id="{DE9D7DAC-2A62-4325-BB0D-08EAEBF8499C}"/>
              </a:ext>
            </a:extLst>
          </p:cNvPr>
          <p:cNvPicPr>
            <a:picLocks noChangeAspect="1"/>
          </p:cNvPicPr>
          <p:nvPr/>
        </p:nvPicPr>
        <p:blipFill rotWithShape="1">
          <a:blip r:embed="rId2"/>
          <a:srcRect l="17570" t="39531" r="15833" b="5178"/>
          <a:stretch/>
        </p:blipFill>
        <p:spPr>
          <a:xfrm>
            <a:off x="230505" y="1785769"/>
            <a:ext cx="8760860" cy="3977689"/>
          </a:xfrm>
          <a:prstGeom prst="rect">
            <a:avLst/>
          </a:prstGeom>
        </p:spPr>
      </p:pic>
      <p:sp>
        <p:nvSpPr>
          <p:cNvPr id="5" name="TextBox 4">
            <a:extLst>
              <a:ext uri="{FF2B5EF4-FFF2-40B4-BE49-F238E27FC236}">
                <a16:creationId xmlns:a16="http://schemas.microsoft.com/office/drawing/2014/main" id="{5B0AF828-A037-47B6-A090-E6F224433715}"/>
              </a:ext>
            </a:extLst>
          </p:cNvPr>
          <p:cNvSpPr txBox="1"/>
          <p:nvPr/>
        </p:nvSpPr>
        <p:spPr>
          <a:xfrm>
            <a:off x="8689703" y="231565"/>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27</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400509362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DA34-09F3-42C2-A649-8E39574C5D5B}"/>
              </a:ext>
            </a:extLst>
          </p:cNvPr>
          <p:cNvSpPr>
            <a:spLocks noGrp="1"/>
          </p:cNvSpPr>
          <p:nvPr>
            <p:ph type="title"/>
          </p:nvPr>
        </p:nvSpPr>
        <p:spPr>
          <a:xfrm>
            <a:off x="201060" y="228600"/>
            <a:ext cx="8741880" cy="897592"/>
          </a:xfrm>
        </p:spPr>
        <p:txBody>
          <a:bodyPr/>
          <a:lstStyle/>
          <a:p>
            <a:r>
              <a:rPr lang="en-US" sz="2941" dirty="0">
                <a:solidFill>
                  <a:schemeClr val="accent4">
                    <a:lumMod val="75000"/>
                  </a:schemeClr>
                </a:solidFill>
              </a:rPr>
              <a:t>Model evaluation: Sentiment-specific word embeddings (SSWE) improves classification of sentiments</a:t>
            </a:r>
          </a:p>
        </p:txBody>
      </p:sp>
      <p:pic>
        <p:nvPicPr>
          <p:cNvPr id="7" name="Picture 6">
            <a:extLst>
              <a:ext uri="{FF2B5EF4-FFF2-40B4-BE49-F238E27FC236}">
                <a16:creationId xmlns:a16="http://schemas.microsoft.com/office/drawing/2014/main" id="{FE634A1D-B767-41C8-8A9E-5F2BD531DCBD}"/>
              </a:ext>
            </a:extLst>
          </p:cNvPr>
          <p:cNvPicPr>
            <a:picLocks noChangeAspect="1"/>
          </p:cNvPicPr>
          <p:nvPr/>
        </p:nvPicPr>
        <p:blipFill>
          <a:blip r:embed="rId2"/>
          <a:stretch>
            <a:fillRect/>
          </a:stretch>
        </p:blipFill>
        <p:spPr>
          <a:xfrm>
            <a:off x="1806205" y="1524000"/>
            <a:ext cx="5331206" cy="4041960"/>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115D3765-4355-4A01-9DEA-21AC7AB3D690}"/>
              </a:ext>
            </a:extLst>
          </p:cNvPr>
          <p:cNvSpPr/>
          <p:nvPr/>
        </p:nvSpPr>
        <p:spPr>
          <a:xfrm>
            <a:off x="381000" y="5963768"/>
            <a:ext cx="8181616" cy="250710"/>
          </a:xfrm>
          <a:prstGeom prst="rect">
            <a:avLst/>
          </a:prstGeom>
        </p:spPr>
        <p:txBody>
          <a:bodyPr wrap="square">
            <a:spAutoFit/>
          </a:bodyPr>
          <a:lstStyle/>
          <a:p>
            <a:pPr algn="ctr" defTabSz="685845"/>
            <a:r>
              <a:rPr lang="en-US" sz="1029" dirty="0">
                <a:solidFill>
                  <a:srgbClr val="353535"/>
                </a:solidFill>
                <a:latin typeface="Segoe UI Light"/>
              </a:rPr>
              <a:t>https://docs.microsoft.com/en-us/azure/machine-learning/team-data-science-process/predict-twitter-sentiment</a:t>
            </a:r>
          </a:p>
        </p:txBody>
      </p:sp>
      <p:sp>
        <p:nvSpPr>
          <p:cNvPr id="4" name="Rectangle 3">
            <a:extLst>
              <a:ext uri="{FF2B5EF4-FFF2-40B4-BE49-F238E27FC236}">
                <a16:creationId xmlns:a16="http://schemas.microsoft.com/office/drawing/2014/main" id="{85818310-3AE9-4E8D-80CC-38D68DB7FD15}"/>
              </a:ext>
            </a:extLst>
          </p:cNvPr>
          <p:cNvSpPr/>
          <p:nvPr/>
        </p:nvSpPr>
        <p:spPr>
          <a:xfrm>
            <a:off x="2998247" y="6205816"/>
            <a:ext cx="2553904" cy="250710"/>
          </a:xfrm>
          <a:prstGeom prst="rect">
            <a:avLst/>
          </a:prstGeom>
        </p:spPr>
        <p:txBody>
          <a:bodyPr wrap="none">
            <a:spAutoFit/>
          </a:bodyPr>
          <a:lstStyle/>
          <a:p>
            <a:pPr defTabSz="685845"/>
            <a:r>
              <a:rPr lang="en-US" sz="1029" dirty="0">
                <a:solidFill>
                  <a:srgbClr val="353535"/>
                </a:solidFill>
                <a:latin typeface="Segoe UI Light"/>
              </a:rPr>
              <a:t>http://www.aclweb.org/anthology/P14-1146</a:t>
            </a:r>
          </a:p>
        </p:txBody>
      </p:sp>
      <p:sp>
        <p:nvSpPr>
          <p:cNvPr id="9" name="TextBox 8">
            <a:extLst>
              <a:ext uri="{FF2B5EF4-FFF2-40B4-BE49-F238E27FC236}">
                <a16:creationId xmlns:a16="http://schemas.microsoft.com/office/drawing/2014/main" id="{9D8DFEA1-3E66-4272-AC35-10E4760F7754}"/>
              </a:ext>
            </a:extLst>
          </p:cNvPr>
          <p:cNvSpPr txBox="1"/>
          <p:nvPr/>
        </p:nvSpPr>
        <p:spPr>
          <a:xfrm>
            <a:off x="8718278" y="2286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28</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290971480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A238-236C-40CD-B732-8636E3F04709}"/>
              </a:ext>
            </a:extLst>
          </p:cNvPr>
          <p:cNvSpPr>
            <a:spLocks noGrp="1"/>
          </p:cNvSpPr>
          <p:nvPr>
            <p:ph type="title"/>
          </p:nvPr>
        </p:nvSpPr>
        <p:spPr>
          <a:xfrm>
            <a:off x="343487" y="349605"/>
            <a:ext cx="8741880" cy="899665"/>
          </a:xfrm>
        </p:spPr>
        <p:txBody>
          <a:bodyPr/>
          <a:lstStyle/>
          <a:p>
            <a:r>
              <a:rPr lang="en-US" sz="3200" dirty="0">
                <a:solidFill>
                  <a:schemeClr val="accent4">
                    <a:lumMod val="75000"/>
                  </a:schemeClr>
                </a:solidFill>
              </a:rPr>
              <a:t>Model deployment</a:t>
            </a:r>
          </a:p>
        </p:txBody>
      </p:sp>
      <p:sp>
        <p:nvSpPr>
          <p:cNvPr id="3" name="Text Placeholder 2">
            <a:extLst>
              <a:ext uri="{FF2B5EF4-FFF2-40B4-BE49-F238E27FC236}">
                <a16:creationId xmlns:a16="http://schemas.microsoft.com/office/drawing/2014/main" id="{85789AD5-E1A2-4BF3-9470-F0261D64571F}"/>
              </a:ext>
            </a:extLst>
          </p:cNvPr>
          <p:cNvSpPr>
            <a:spLocks noGrp="1"/>
          </p:cNvSpPr>
          <p:nvPr>
            <p:ph type="body" sz="quarter" idx="10"/>
          </p:nvPr>
        </p:nvSpPr>
        <p:spPr>
          <a:xfrm>
            <a:off x="228600" y="1675738"/>
            <a:ext cx="8741309" cy="1181862"/>
          </a:xfrm>
        </p:spPr>
        <p:txBody>
          <a:bodyPr/>
          <a:lstStyle/>
          <a:p>
            <a:r>
              <a:rPr lang="en-US" sz="2400" dirty="0"/>
              <a:t>The operationalization environment provisions Docker and Kubernetes in the cluster to manage the web-service deployment</a:t>
            </a:r>
          </a:p>
        </p:txBody>
      </p:sp>
      <p:pic>
        <p:nvPicPr>
          <p:cNvPr id="5" name="Picture 4">
            <a:extLst>
              <a:ext uri="{FF2B5EF4-FFF2-40B4-BE49-F238E27FC236}">
                <a16:creationId xmlns:a16="http://schemas.microsoft.com/office/drawing/2014/main" id="{E66BF398-A67C-483A-8643-EB26E90F7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09" y="4305962"/>
            <a:ext cx="8395690" cy="1752600"/>
          </a:xfrm>
          <a:prstGeom prst="rect">
            <a:avLst/>
          </a:prstGeom>
        </p:spPr>
      </p:pic>
      <p:sp>
        <p:nvSpPr>
          <p:cNvPr id="6" name="TextBox 5">
            <a:extLst>
              <a:ext uri="{FF2B5EF4-FFF2-40B4-BE49-F238E27FC236}">
                <a16:creationId xmlns:a16="http://schemas.microsoft.com/office/drawing/2014/main" id="{7334EF72-A474-4842-864F-B43B8E9F30FB}"/>
              </a:ext>
            </a:extLst>
          </p:cNvPr>
          <p:cNvSpPr txBox="1"/>
          <p:nvPr/>
        </p:nvSpPr>
        <p:spPr>
          <a:xfrm>
            <a:off x="8515612" y="149291"/>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29</a:t>
            </a:fld>
            <a:endParaRPr lang="en-US" sz="1324" dirty="0">
              <a:solidFill>
                <a:schemeClr val="tx1">
                  <a:lumMod val="50000"/>
                </a:schemeClr>
              </a:solidFill>
              <a:latin typeface="Segoe UI Semilight"/>
            </a:endParaRPr>
          </a:p>
        </p:txBody>
      </p:sp>
      <p:sp>
        <p:nvSpPr>
          <p:cNvPr id="4" name="Rectangle 3">
            <a:extLst>
              <a:ext uri="{FF2B5EF4-FFF2-40B4-BE49-F238E27FC236}">
                <a16:creationId xmlns:a16="http://schemas.microsoft.com/office/drawing/2014/main" id="{6AA396FA-6FD1-4000-AE3E-7EE5A2ED5324}"/>
              </a:ext>
            </a:extLst>
          </p:cNvPr>
          <p:cNvSpPr/>
          <p:nvPr/>
        </p:nvSpPr>
        <p:spPr>
          <a:xfrm>
            <a:off x="458945" y="3057907"/>
            <a:ext cx="8510964" cy="738664"/>
          </a:xfrm>
          <a:prstGeom prst="rect">
            <a:avLst/>
          </a:prstGeom>
        </p:spPr>
        <p:txBody>
          <a:bodyPr wrap="square">
            <a:spAutoFit/>
          </a:bodyPr>
          <a:lstStyle/>
          <a:p>
            <a:r>
              <a:rPr lang="en-US" sz="1400" dirty="0">
                <a:solidFill>
                  <a:srgbClr val="24292E"/>
                </a:solidFill>
                <a:latin typeface="Courier New" panose="02070309020205020404" pitchFamily="49" charset="0"/>
                <a:cs typeface="Courier New" panose="02070309020205020404" pitchFamily="49" charset="0"/>
              </a:rPr>
              <a:t>az ml service create realtime --model-file (model file name) -f (scoring script name) -n (your-new-acctname) -s (web service schema json file) -r (compute environment, python or PySpark, etc) -d (dependency files)</a:t>
            </a:r>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834760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0C36-EC9D-4989-AE90-19D3A0B190F1}"/>
              </a:ext>
            </a:extLst>
          </p:cNvPr>
          <p:cNvSpPr>
            <a:spLocks noGrp="1"/>
          </p:cNvSpPr>
          <p:nvPr>
            <p:ph type="title"/>
          </p:nvPr>
        </p:nvSpPr>
        <p:spPr>
          <a:xfrm>
            <a:off x="609085" y="533400"/>
            <a:ext cx="8741880" cy="674653"/>
          </a:xfrm>
        </p:spPr>
        <p:txBody>
          <a:bodyPr/>
          <a:lstStyle/>
          <a:p>
            <a:r>
              <a:rPr lang="en-US" sz="3235" b="1" dirty="0">
                <a:solidFill>
                  <a:schemeClr val="accent4">
                    <a:lumMod val="75000"/>
                  </a:schemeClr>
                </a:solidFill>
              </a:rPr>
              <a:t>Agenda</a:t>
            </a:r>
          </a:p>
        </p:txBody>
      </p:sp>
      <p:sp>
        <p:nvSpPr>
          <p:cNvPr id="3" name="Text Placeholder 2">
            <a:extLst>
              <a:ext uri="{FF2B5EF4-FFF2-40B4-BE49-F238E27FC236}">
                <a16:creationId xmlns:a16="http://schemas.microsoft.com/office/drawing/2014/main" id="{47D02148-5A95-404A-B4B8-546E1E9AA988}"/>
              </a:ext>
            </a:extLst>
          </p:cNvPr>
          <p:cNvSpPr>
            <a:spLocks noGrp="1"/>
          </p:cNvSpPr>
          <p:nvPr>
            <p:ph type="body" sz="quarter" idx="10"/>
          </p:nvPr>
        </p:nvSpPr>
        <p:spPr>
          <a:xfrm>
            <a:off x="609085" y="1981200"/>
            <a:ext cx="7718172" cy="3030830"/>
          </a:xfrm>
        </p:spPr>
        <p:txBody>
          <a:bodyPr/>
          <a:lstStyle/>
          <a:p>
            <a:r>
              <a:rPr lang="en-US" sz="2400" dirty="0"/>
              <a:t>Team Data Science Process (TDSP)</a:t>
            </a:r>
          </a:p>
          <a:p>
            <a:pPr lvl="1"/>
            <a:r>
              <a:rPr lang="en-US" sz="1800" dirty="0"/>
              <a:t>Principle and objective</a:t>
            </a:r>
          </a:p>
          <a:p>
            <a:pPr lvl="1"/>
            <a:r>
              <a:rPr lang="en-US" sz="1800" dirty="0"/>
              <a:t>Key components</a:t>
            </a:r>
          </a:p>
          <a:p>
            <a:pPr lvl="1"/>
            <a:r>
              <a:rPr lang="en-US" sz="1800" dirty="0"/>
              <a:t>Adoption and use</a:t>
            </a:r>
          </a:p>
          <a:p>
            <a:r>
              <a:rPr lang="en-US" sz="2400" dirty="0"/>
              <a:t>Azure Machine Learning (AML)</a:t>
            </a:r>
          </a:p>
          <a:p>
            <a:pPr lvl="1"/>
            <a:r>
              <a:rPr lang="en-US" sz="1800" dirty="0"/>
              <a:t>Key features</a:t>
            </a:r>
          </a:p>
          <a:p>
            <a:pPr lvl="1"/>
            <a:r>
              <a:rPr lang="en-US" sz="1800" dirty="0"/>
              <a:t>Developing and deploying AI solutions</a:t>
            </a:r>
          </a:p>
          <a:p>
            <a:endParaRPr lang="en-US" sz="1050" dirty="0"/>
          </a:p>
          <a:p>
            <a:r>
              <a:rPr lang="en-US" sz="2400" dirty="0"/>
              <a:t>Using AML and TDSP to develop &amp; deploy NLP services</a:t>
            </a:r>
            <a:endParaRPr lang="en-US" sz="1800" dirty="0"/>
          </a:p>
        </p:txBody>
      </p:sp>
      <p:sp>
        <p:nvSpPr>
          <p:cNvPr id="4" name="TextBox 3">
            <a:extLst>
              <a:ext uri="{FF2B5EF4-FFF2-40B4-BE49-F238E27FC236}">
                <a16:creationId xmlns:a16="http://schemas.microsoft.com/office/drawing/2014/main" id="{70515391-31EF-47E0-ADCC-4E4F450C4DDD}"/>
              </a:ext>
            </a:extLst>
          </p:cNvPr>
          <p:cNvSpPr txBox="1"/>
          <p:nvPr/>
        </p:nvSpPr>
        <p:spPr>
          <a:xfrm>
            <a:off x="8830018" y="0"/>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3</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179519450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05000"/>
            <a:ext cx="8077200" cy="738664"/>
          </a:xfrm>
        </p:spPr>
        <p:txBody>
          <a:bodyPr/>
          <a:lstStyle/>
          <a:p>
            <a:r>
              <a:rPr lang="en-US" sz="4000" i="1" dirty="0">
                <a:solidFill>
                  <a:schemeClr val="tx1">
                    <a:lumMod val="95000"/>
                  </a:schemeClr>
                </a:solidFill>
              </a:rPr>
              <a:t>Named entity recognition (NER)</a:t>
            </a:r>
          </a:p>
        </p:txBody>
      </p:sp>
      <p:sp>
        <p:nvSpPr>
          <p:cNvPr id="6" name="TextBox 5">
            <a:extLst>
              <a:ext uri="{FF2B5EF4-FFF2-40B4-BE49-F238E27FC236}">
                <a16:creationId xmlns:a16="http://schemas.microsoft.com/office/drawing/2014/main" id="{BC25FE75-7C44-43C5-89BA-D30D1D4ACDBA}"/>
              </a:ext>
            </a:extLst>
          </p:cNvPr>
          <p:cNvSpPr txBox="1"/>
          <p:nvPr/>
        </p:nvSpPr>
        <p:spPr>
          <a:xfrm>
            <a:off x="8610600" y="2286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30</a:t>
            </a:fld>
            <a:endParaRPr lang="en-US" sz="1324" dirty="0">
              <a:solidFill>
                <a:schemeClr val="tx1">
                  <a:lumMod val="50000"/>
                </a:schemeClr>
              </a:solidFill>
              <a:latin typeface="Segoe UI Semilight"/>
            </a:endParaRPr>
          </a:p>
        </p:txBody>
      </p:sp>
      <p:sp>
        <p:nvSpPr>
          <p:cNvPr id="3" name="Rectangle 2">
            <a:extLst>
              <a:ext uri="{FF2B5EF4-FFF2-40B4-BE49-F238E27FC236}">
                <a16:creationId xmlns:a16="http://schemas.microsoft.com/office/drawing/2014/main" id="{943BB612-C11E-42DE-8BA3-DE2CC42C3821}"/>
              </a:ext>
            </a:extLst>
          </p:cNvPr>
          <p:cNvSpPr/>
          <p:nvPr/>
        </p:nvSpPr>
        <p:spPr>
          <a:xfrm>
            <a:off x="609600" y="3016705"/>
            <a:ext cx="8077200" cy="369332"/>
          </a:xfrm>
          <a:prstGeom prst="rect">
            <a:avLst/>
          </a:prstGeom>
        </p:spPr>
        <p:txBody>
          <a:bodyPr wrap="square">
            <a:spAutoFit/>
          </a:bodyPr>
          <a:lstStyle/>
          <a:p>
            <a:r>
              <a:rPr lang="en-US" dirty="0"/>
              <a:t>https://github.com/Azure/MachineLearningSamples-BiomedicalEntityExtraction</a:t>
            </a:r>
          </a:p>
        </p:txBody>
      </p:sp>
    </p:spTree>
    <p:extLst>
      <p:ext uri="{BB962C8B-B14F-4D97-AF65-F5344CB8AC3E}">
        <p14:creationId xmlns:p14="http://schemas.microsoft.com/office/powerpoint/2010/main" val="428599692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2DDF-884D-4DF4-9A61-E8B027B24DFA}"/>
              </a:ext>
            </a:extLst>
          </p:cNvPr>
          <p:cNvSpPr>
            <a:spLocks noGrp="1"/>
          </p:cNvSpPr>
          <p:nvPr>
            <p:ph type="title"/>
          </p:nvPr>
        </p:nvSpPr>
        <p:spPr>
          <a:xfrm>
            <a:off x="402120" y="339162"/>
            <a:ext cx="8741880" cy="899665"/>
          </a:xfrm>
        </p:spPr>
        <p:txBody>
          <a:bodyPr/>
          <a:lstStyle/>
          <a:p>
            <a:r>
              <a:rPr lang="en-US" sz="3200" dirty="0">
                <a:solidFill>
                  <a:schemeClr val="accent4">
                    <a:lumMod val="75000"/>
                  </a:schemeClr>
                </a:solidFill>
              </a:rPr>
              <a:t>Use case introduction: Biomedical named entity recognition using LSTMs</a:t>
            </a:r>
          </a:p>
        </p:txBody>
      </p:sp>
      <p:sp>
        <p:nvSpPr>
          <p:cNvPr id="3" name="Text Placeholder 2">
            <a:extLst>
              <a:ext uri="{FF2B5EF4-FFF2-40B4-BE49-F238E27FC236}">
                <a16:creationId xmlns:a16="http://schemas.microsoft.com/office/drawing/2014/main" id="{BFBB395B-42F3-4A2E-BDE8-6CFF3FB7EB14}"/>
              </a:ext>
            </a:extLst>
          </p:cNvPr>
          <p:cNvSpPr>
            <a:spLocks noGrp="1"/>
          </p:cNvSpPr>
          <p:nvPr>
            <p:ph type="body" sz="quarter" idx="10"/>
          </p:nvPr>
        </p:nvSpPr>
        <p:spPr>
          <a:xfrm>
            <a:off x="219937" y="1737865"/>
            <a:ext cx="8741309" cy="4114973"/>
          </a:xfrm>
        </p:spPr>
        <p:txBody>
          <a:bodyPr/>
          <a:lstStyle/>
          <a:p>
            <a:r>
              <a:rPr lang="en-US" sz="2000" dirty="0"/>
              <a:t>Identify entities drugs, chemicals &amp; diseases from medical abstracts (PubMed) or medical documents such as electronic health records (EHRs)</a:t>
            </a:r>
          </a:p>
          <a:p>
            <a:endParaRPr lang="en-US" sz="2000" b="1" dirty="0"/>
          </a:p>
          <a:p>
            <a:r>
              <a:rPr lang="en-US" sz="2000" b="1" dirty="0"/>
              <a:t>Objective &amp; question</a:t>
            </a:r>
          </a:p>
          <a:p>
            <a:pPr lvl="1"/>
            <a:r>
              <a:rPr lang="en-US" sz="1800" dirty="0"/>
              <a:t>Train a scalable model for NER using word vectors and DL architecture</a:t>
            </a:r>
          </a:p>
          <a:p>
            <a:pPr lvl="1"/>
            <a:r>
              <a:rPr lang="en-US" sz="1800" dirty="0"/>
              <a:t>Can we improve NER identification accuracy using domain-specific (biomedical) datasets for word embedding, rather than a generic dataset (e.g. Google news articles)?</a:t>
            </a:r>
          </a:p>
          <a:p>
            <a:endParaRPr lang="en-US" sz="2000" dirty="0"/>
          </a:p>
          <a:p>
            <a:r>
              <a:rPr lang="en-US" sz="2000" b="1" dirty="0"/>
              <a:t>Datasets</a:t>
            </a:r>
          </a:p>
          <a:p>
            <a:pPr lvl="1"/>
            <a:r>
              <a:rPr lang="en-US" sz="1800" dirty="0"/>
              <a:t>Word embeddings: Entire set of PubMed abstracts, ~30 MIL</a:t>
            </a:r>
          </a:p>
          <a:p>
            <a:pPr lvl="1"/>
            <a:r>
              <a:rPr lang="en-US" sz="1800" dirty="0"/>
              <a:t>Drugs and disease labeled data-set</a:t>
            </a:r>
          </a:p>
          <a:p>
            <a:pPr lvl="1"/>
            <a:r>
              <a:rPr lang="en-US" sz="1800" dirty="0"/>
              <a:t>Biological entities (protein, DNA, RNA etc.)</a:t>
            </a:r>
          </a:p>
        </p:txBody>
      </p:sp>
      <p:sp>
        <p:nvSpPr>
          <p:cNvPr id="4" name="TextBox 3">
            <a:extLst>
              <a:ext uri="{FF2B5EF4-FFF2-40B4-BE49-F238E27FC236}">
                <a16:creationId xmlns:a16="http://schemas.microsoft.com/office/drawing/2014/main" id="{5D3910FE-97AF-4BFF-8A93-00BF97B8916C}"/>
              </a:ext>
            </a:extLst>
          </p:cNvPr>
          <p:cNvSpPr txBox="1"/>
          <p:nvPr/>
        </p:nvSpPr>
        <p:spPr>
          <a:xfrm>
            <a:off x="8703780" y="138848"/>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31</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362517892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2188-DA25-4F6F-A241-F6638107FF1E}"/>
              </a:ext>
            </a:extLst>
          </p:cNvPr>
          <p:cNvSpPr>
            <a:spLocks noGrp="1"/>
          </p:cNvSpPr>
          <p:nvPr>
            <p:ph type="title"/>
          </p:nvPr>
        </p:nvSpPr>
        <p:spPr/>
        <p:txBody>
          <a:bodyPr/>
          <a:lstStyle/>
          <a:p>
            <a:r>
              <a:rPr lang="en-US" dirty="0"/>
              <a:t>Labeled entity data-sets</a:t>
            </a:r>
          </a:p>
        </p:txBody>
      </p:sp>
      <p:sp>
        <p:nvSpPr>
          <p:cNvPr id="3" name="Text Placeholder 2">
            <a:extLst>
              <a:ext uri="{FF2B5EF4-FFF2-40B4-BE49-F238E27FC236}">
                <a16:creationId xmlns:a16="http://schemas.microsoft.com/office/drawing/2014/main" id="{8CDF403F-32A3-41DC-B6EB-FCFF9931CAD6}"/>
              </a:ext>
            </a:extLst>
          </p:cNvPr>
          <p:cNvSpPr>
            <a:spLocks noGrp="1"/>
          </p:cNvSpPr>
          <p:nvPr>
            <p:ph type="body" sz="quarter" idx="10"/>
          </p:nvPr>
        </p:nvSpPr>
        <p:spPr>
          <a:xfrm>
            <a:off x="3962400" y="1189176"/>
            <a:ext cx="4752286" cy="2760307"/>
          </a:xfrm>
        </p:spPr>
        <p:txBody>
          <a:bodyPr/>
          <a:lstStyle/>
          <a:p>
            <a:r>
              <a:rPr lang="en-US" dirty="0"/>
              <a:t>Training: Typically labeled data containing</a:t>
            </a:r>
          </a:p>
          <a:p>
            <a:pPr lvl="1"/>
            <a:r>
              <a:rPr lang="en-US" dirty="0"/>
              <a:t>500-2,000 abstracts</a:t>
            </a:r>
          </a:p>
          <a:p>
            <a:pPr lvl="1"/>
            <a:r>
              <a:rPr lang="en-US" dirty="0"/>
              <a:t>8,000-20,000 sentences</a:t>
            </a:r>
          </a:p>
          <a:p>
            <a:r>
              <a:rPr lang="en-US" dirty="0"/>
              <a:t>Test: Typically labeled data</a:t>
            </a:r>
          </a:p>
          <a:p>
            <a:pPr lvl="1"/>
            <a:r>
              <a:rPr lang="en-US" dirty="0"/>
              <a:t>200-400 abstracts</a:t>
            </a:r>
          </a:p>
          <a:p>
            <a:pPr lvl="1"/>
            <a:r>
              <a:rPr lang="en-US" dirty="0"/>
              <a:t>600-4,000 sentences</a:t>
            </a:r>
          </a:p>
        </p:txBody>
      </p:sp>
      <p:pic>
        <p:nvPicPr>
          <p:cNvPr id="6" name="Picture 5">
            <a:extLst>
              <a:ext uri="{FF2B5EF4-FFF2-40B4-BE49-F238E27FC236}">
                <a16:creationId xmlns:a16="http://schemas.microsoft.com/office/drawing/2014/main" id="{A3996398-039D-4BFA-80D8-C9B1BA53EBF7}"/>
              </a:ext>
            </a:extLst>
          </p:cNvPr>
          <p:cNvPicPr>
            <a:picLocks noChangeAspect="1"/>
          </p:cNvPicPr>
          <p:nvPr/>
        </p:nvPicPr>
        <p:blipFill rotWithShape="1">
          <a:blip r:embed="rId2"/>
          <a:srcRect t="12222" r="72424" b="8890"/>
          <a:stretch/>
        </p:blipFill>
        <p:spPr>
          <a:xfrm>
            <a:off x="609600" y="1158289"/>
            <a:ext cx="2436440" cy="5410200"/>
          </a:xfrm>
          <a:prstGeom prst="rect">
            <a:avLst/>
          </a:prstGeom>
          <a:ln>
            <a:noFill/>
          </a:ln>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0905216E-3E11-4C51-AD6D-5FBA8E1E0CEF}"/>
              </a:ext>
            </a:extLst>
          </p:cNvPr>
          <p:cNvSpPr txBox="1"/>
          <p:nvPr/>
        </p:nvSpPr>
        <p:spPr>
          <a:xfrm>
            <a:off x="8703780" y="138848"/>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32</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57554941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79AB-767A-4A81-BAAE-2F8178DD6B8D}"/>
              </a:ext>
            </a:extLst>
          </p:cNvPr>
          <p:cNvSpPr>
            <a:spLocks noGrp="1"/>
          </p:cNvSpPr>
          <p:nvPr>
            <p:ph type="title"/>
          </p:nvPr>
        </p:nvSpPr>
        <p:spPr>
          <a:xfrm>
            <a:off x="47625" y="259564"/>
            <a:ext cx="8741880" cy="899665"/>
          </a:xfrm>
        </p:spPr>
        <p:txBody>
          <a:bodyPr/>
          <a:lstStyle/>
          <a:p>
            <a:r>
              <a:rPr lang="en-US" sz="3200" dirty="0">
                <a:solidFill>
                  <a:schemeClr val="accent4">
                    <a:lumMod val="75000"/>
                  </a:schemeClr>
                </a:solidFill>
              </a:rPr>
              <a:t>Architecture: Data pipeline and experimental setup</a:t>
            </a:r>
          </a:p>
        </p:txBody>
      </p:sp>
      <p:pic>
        <p:nvPicPr>
          <p:cNvPr id="5" name="Picture 4">
            <a:extLst>
              <a:ext uri="{FF2B5EF4-FFF2-40B4-BE49-F238E27FC236}">
                <a16:creationId xmlns:a16="http://schemas.microsoft.com/office/drawing/2014/main" id="{A55D4BF2-8750-4245-B89E-DB5CBB245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1600200"/>
            <a:ext cx="9144000" cy="4816972"/>
          </a:xfrm>
          <a:prstGeom prst="rect">
            <a:avLst/>
          </a:prstGeom>
        </p:spPr>
      </p:pic>
      <p:sp>
        <p:nvSpPr>
          <p:cNvPr id="6" name="TextBox 5">
            <a:extLst>
              <a:ext uri="{FF2B5EF4-FFF2-40B4-BE49-F238E27FC236}">
                <a16:creationId xmlns:a16="http://schemas.microsoft.com/office/drawing/2014/main" id="{0BC3B747-069F-4168-97C6-C3D497BD3673}"/>
              </a:ext>
            </a:extLst>
          </p:cNvPr>
          <p:cNvSpPr txBox="1"/>
          <p:nvPr/>
        </p:nvSpPr>
        <p:spPr>
          <a:xfrm>
            <a:off x="8642078" y="59251"/>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33</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83907560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6040E-57BF-4F6E-9D95-98C7CCD35404}"/>
              </a:ext>
            </a:extLst>
          </p:cNvPr>
          <p:cNvSpPr>
            <a:spLocks noGrp="1"/>
          </p:cNvSpPr>
          <p:nvPr>
            <p:ph type="title"/>
          </p:nvPr>
        </p:nvSpPr>
        <p:spPr>
          <a:xfrm>
            <a:off x="233281" y="169884"/>
            <a:ext cx="8741880" cy="899665"/>
          </a:xfrm>
        </p:spPr>
        <p:txBody>
          <a:bodyPr/>
          <a:lstStyle/>
          <a:p>
            <a:r>
              <a:rPr lang="en-US" sz="3200" dirty="0">
                <a:solidFill>
                  <a:schemeClr val="accent4">
                    <a:lumMod val="75000"/>
                  </a:schemeClr>
                </a:solidFill>
              </a:rPr>
              <a:t>Word2Vec &amp; Bi-directional LSTM architecture</a:t>
            </a:r>
          </a:p>
        </p:txBody>
      </p:sp>
      <p:sp>
        <p:nvSpPr>
          <p:cNvPr id="3" name="Text Placeholder 2">
            <a:extLst>
              <a:ext uri="{FF2B5EF4-FFF2-40B4-BE49-F238E27FC236}">
                <a16:creationId xmlns:a16="http://schemas.microsoft.com/office/drawing/2014/main" id="{9F7A555F-DECD-46CD-976A-AD8D1D9E2652}"/>
              </a:ext>
            </a:extLst>
          </p:cNvPr>
          <p:cNvSpPr>
            <a:spLocks noGrp="1"/>
          </p:cNvSpPr>
          <p:nvPr>
            <p:ph type="body" sz="quarter" idx="10"/>
          </p:nvPr>
        </p:nvSpPr>
        <p:spPr>
          <a:xfrm>
            <a:off x="461430" y="1069549"/>
            <a:ext cx="4363002" cy="1782026"/>
          </a:xfrm>
        </p:spPr>
        <p:txBody>
          <a:bodyPr/>
          <a:lstStyle/>
          <a:p>
            <a:r>
              <a:rPr lang="en-US" sz="2000" b="1" dirty="0"/>
              <a:t>Word2Vec training:</a:t>
            </a:r>
          </a:p>
          <a:p>
            <a:pPr lvl="1"/>
            <a:r>
              <a:rPr lang="en-US" sz="1400" dirty="0"/>
              <a:t>Spark MLlib implementation</a:t>
            </a:r>
          </a:p>
          <a:p>
            <a:pPr lvl="1"/>
            <a:r>
              <a:rPr lang="en-US" sz="1400" dirty="0"/>
              <a:t>Azure HDInsight Spark cluster</a:t>
            </a:r>
          </a:p>
          <a:p>
            <a:pPr lvl="1"/>
            <a:r>
              <a:rPr lang="en-US" sz="1400" dirty="0"/>
              <a:t>11 nodes</a:t>
            </a:r>
          </a:p>
          <a:p>
            <a:r>
              <a:rPr lang="en-US" sz="1800" b="1" dirty="0"/>
              <a:t>LSTM training:</a:t>
            </a:r>
          </a:p>
          <a:p>
            <a:pPr lvl="1"/>
            <a:r>
              <a:rPr lang="en-US" sz="1400" dirty="0"/>
              <a:t>GPU – DSVM (data science VM)</a:t>
            </a:r>
          </a:p>
        </p:txBody>
      </p:sp>
      <p:pic>
        <p:nvPicPr>
          <p:cNvPr id="5" name="Picture 4">
            <a:extLst>
              <a:ext uri="{FF2B5EF4-FFF2-40B4-BE49-F238E27FC236}">
                <a16:creationId xmlns:a16="http://schemas.microsoft.com/office/drawing/2014/main" id="{3C05A809-9208-4134-818B-598D967F7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302758"/>
            <a:ext cx="3134760" cy="5385358"/>
          </a:xfrm>
          <a:prstGeom prst="rect">
            <a:avLst/>
          </a:prstGeom>
        </p:spPr>
      </p:pic>
      <p:sp>
        <p:nvSpPr>
          <p:cNvPr id="10" name="Rectangle: Rounded Corners 9">
            <a:extLst>
              <a:ext uri="{FF2B5EF4-FFF2-40B4-BE49-F238E27FC236}">
                <a16:creationId xmlns:a16="http://schemas.microsoft.com/office/drawing/2014/main" id="{0DE12BAE-C769-472F-BF8D-66A8C24F23CF}"/>
              </a:ext>
            </a:extLst>
          </p:cNvPr>
          <p:cNvSpPr/>
          <p:nvPr/>
        </p:nvSpPr>
        <p:spPr bwMode="auto">
          <a:xfrm>
            <a:off x="5565767" y="840949"/>
            <a:ext cx="2823626"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1400" dirty="0"/>
              <a:t>Bi-directional LSTM for NER</a:t>
            </a:r>
          </a:p>
        </p:txBody>
      </p:sp>
      <p:sp>
        <p:nvSpPr>
          <p:cNvPr id="11" name="TextBox 10">
            <a:extLst>
              <a:ext uri="{FF2B5EF4-FFF2-40B4-BE49-F238E27FC236}">
                <a16:creationId xmlns:a16="http://schemas.microsoft.com/office/drawing/2014/main" id="{B5CEBB7C-6F17-47C9-88E1-5F2AE87632CF}"/>
              </a:ext>
            </a:extLst>
          </p:cNvPr>
          <p:cNvSpPr txBox="1"/>
          <p:nvPr/>
        </p:nvSpPr>
        <p:spPr>
          <a:xfrm>
            <a:off x="8689703" y="-3043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34</a:t>
            </a:fld>
            <a:endParaRPr lang="en-US" sz="1324" dirty="0">
              <a:solidFill>
                <a:schemeClr val="tx1">
                  <a:lumMod val="50000"/>
                </a:schemeClr>
              </a:solidFill>
              <a:latin typeface="Segoe UI Semilight"/>
            </a:endParaRPr>
          </a:p>
        </p:txBody>
      </p:sp>
      <p:sp>
        <p:nvSpPr>
          <p:cNvPr id="7" name="Rectangle 6">
            <a:extLst>
              <a:ext uri="{FF2B5EF4-FFF2-40B4-BE49-F238E27FC236}">
                <a16:creationId xmlns:a16="http://schemas.microsoft.com/office/drawing/2014/main" id="{70D3CBD9-85AA-4151-82E3-A081DE6F452C}"/>
              </a:ext>
            </a:extLst>
          </p:cNvPr>
          <p:cNvSpPr/>
          <p:nvPr/>
        </p:nvSpPr>
        <p:spPr>
          <a:xfrm>
            <a:off x="373550" y="5295779"/>
            <a:ext cx="4572000" cy="830997"/>
          </a:xfrm>
          <a:prstGeom prst="rect">
            <a:avLst/>
          </a:prstGeom>
        </p:spPr>
        <p:txBody>
          <a:bodyPr>
            <a:spAutoFit/>
          </a:bodyPr>
          <a:lstStyle/>
          <a:p>
            <a:r>
              <a:rPr lang="en-US" sz="1600" b="1" dirty="0">
                <a:solidFill>
                  <a:srgbClr val="333333"/>
                </a:solidFill>
              </a:rPr>
              <a:t>LSTM</a:t>
            </a:r>
            <a:r>
              <a:rPr lang="en-US" sz="1600" dirty="0">
                <a:solidFill>
                  <a:srgbClr val="333333"/>
                </a:solidFill>
              </a:rPr>
              <a:t> - Long Short Term Memory networks - special kind of RNN, capable of learning long-term dependencies (details not shown) </a:t>
            </a:r>
            <a:endParaRPr lang="en-US" sz="1600" dirty="0"/>
          </a:p>
        </p:txBody>
      </p:sp>
      <p:sp>
        <p:nvSpPr>
          <p:cNvPr id="8" name="Rectangle 7">
            <a:extLst>
              <a:ext uri="{FF2B5EF4-FFF2-40B4-BE49-F238E27FC236}">
                <a16:creationId xmlns:a16="http://schemas.microsoft.com/office/drawing/2014/main" id="{189B4BA6-BA4B-4E3C-8354-AE1CBC117A3B}"/>
              </a:ext>
            </a:extLst>
          </p:cNvPr>
          <p:cNvSpPr/>
          <p:nvPr/>
        </p:nvSpPr>
        <p:spPr>
          <a:xfrm>
            <a:off x="373550" y="6207645"/>
            <a:ext cx="4572000" cy="261610"/>
          </a:xfrm>
          <a:prstGeom prst="rect">
            <a:avLst/>
          </a:prstGeom>
        </p:spPr>
        <p:txBody>
          <a:bodyPr>
            <a:spAutoFit/>
          </a:bodyPr>
          <a:lstStyle/>
          <a:p>
            <a:r>
              <a:rPr lang="en-US" sz="1100" dirty="0"/>
              <a:t>http://colah.github.io/posts/2015-08-Understanding-LSTMs/</a:t>
            </a:r>
          </a:p>
        </p:txBody>
      </p:sp>
      <p:grpSp>
        <p:nvGrpSpPr>
          <p:cNvPr id="12" name="Group 11">
            <a:extLst>
              <a:ext uri="{FF2B5EF4-FFF2-40B4-BE49-F238E27FC236}">
                <a16:creationId xmlns:a16="http://schemas.microsoft.com/office/drawing/2014/main" id="{13CA0212-E1BC-4335-9382-391A400D36BC}"/>
              </a:ext>
            </a:extLst>
          </p:cNvPr>
          <p:cNvGrpSpPr/>
          <p:nvPr/>
        </p:nvGrpSpPr>
        <p:grpSpPr>
          <a:xfrm>
            <a:off x="281979" y="3295261"/>
            <a:ext cx="4542453" cy="1814708"/>
            <a:chOff x="376660" y="3295261"/>
            <a:chExt cx="4542453" cy="1814708"/>
          </a:xfrm>
        </p:grpSpPr>
        <p:pic>
          <p:nvPicPr>
            <p:cNvPr id="6" name="Picture 5">
              <a:extLst>
                <a:ext uri="{FF2B5EF4-FFF2-40B4-BE49-F238E27FC236}">
                  <a16:creationId xmlns:a16="http://schemas.microsoft.com/office/drawing/2014/main" id="{2352C0AE-1E6B-4C7E-AAC8-7CD4C182F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660" y="3545407"/>
              <a:ext cx="4542453" cy="1564562"/>
            </a:xfrm>
            <a:prstGeom prst="rect">
              <a:avLst/>
            </a:prstGeom>
          </p:spPr>
        </p:pic>
        <p:sp>
          <p:nvSpPr>
            <p:cNvPr id="9" name="Rectangle 8">
              <a:extLst>
                <a:ext uri="{FF2B5EF4-FFF2-40B4-BE49-F238E27FC236}">
                  <a16:creationId xmlns:a16="http://schemas.microsoft.com/office/drawing/2014/main" id="{DF08C3BF-AC07-4E22-95EC-9BE2EED83FBE}"/>
                </a:ext>
              </a:extLst>
            </p:cNvPr>
            <p:cNvSpPr/>
            <p:nvPr/>
          </p:nvSpPr>
          <p:spPr>
            <a:xfrm>
              <a:off x="2436888" y="3295261"/>
              <a:ext cx="601447" cy="338554"/>
            </a:xfrm>
            <a:prstGeom prst="rect">
              <a:avLst/>
            </a:prstGeom>
            <a:solidFill>
              <a:schemeClr val="tx1">
                <a:lumMod val="60000"/>
                <a:lumOff val="40000"/>
              </a:schemeClr>
            </a:solidFill>
          </p:spPr>
          <p:txBody>
            <a:bodyPr wrap="none">
              <a:spAutoFit/>
            </a:bodyPr>
            <a:lstStyle/>
            <a:p>
              <a:r>
                <a:rPr lang="en-US" sz="1600" b="1" dirty="0">
                  <a:solidFill>
                    <a:schemeClr val="bg1"/>
                  </a:solidFill>
                </a:rPr>
                <a:t>RNN</a:t>
              </a:r>
              <a:endParaRPr lang="en-US" sz="1600" dirty="0">
                <a:solidFill>
                  <a:schemeClr val="bg1"/>
                </a:solidFill>
              </a:endParaRPr>
            </a:p>
          </p:txBody>
        </p:sp>
      </p:grpSp>
    </p:spTree>
    <p:extLst>
      <p:ext uri="{BB962C8B-B14F-4D97-AF65-F5344CB8AC3E}">
        <p14:creationId xmlns:p14="http://schemas.microsoft.com/office/powerpoint/2010/main" val="247825452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3B13-DB4C-4A71-83D3-BD69E8900295}"/>
              </a:ext>
            </a:extLst>
          </p:cNvPr>
          <p:cNvSpPr>
            <a:spLocks noGrp="1"/>
          </p:cNvSpPr>
          <p:nvPr>
            <p:ph type="title"/>
          </p:nvPr>
        </p:nvSpPr>
        <p:spPr>
          <a:xfrm>
            <a:off x="402120" y="254388"/>
            <a:ext cx="8741880" cy="899665"/>
          </a:xfrm>
        </p:spPr>
        <p:txBody>
          <a:bodyPr/>
          <a:lstStyle/>
          <a:p>
            <a:r>
              <a:rPr lang="en-US" sz="3200" dirty="0">
                <a:solidFill>
                  <a:schemeClr val="accent4">
                    <a:lumMod val="75000"/>
                  </a:schemeClr>
                </a:solidFill>
              </a:rPr>
              <a:t>Bi-directional LSTM for NER - code</a:t>
            </a:r>
          </a:p>
        </p:txBody>
      </p:sp>
      <p:pic>
        <p:nvPicPr>
          <p:cNvPr id="5" name="Picture 4">
            <a:extLst>
              <a:ext uri="{FF2B5EF4-FFF2-40B4-BE49-F238E27FC236}">
                <a16:creationId xmlns:a16="http://schemas.microsoft.com/office/drawing/2014/main" id="{AB31D12A-4B99-4A72-AA76-395DCF33C46F}"/>
              </a:ext>
            </a:extLst>
          </p:cNvPr>
          <p:cNvPicPr>
            <a:picLocks noChangeAspect="1"/>
          </p:cNvPicPr>
          <p:nvPr/>
        </p:nvPicPr>
        <p:blipFill rotWithShape="1">
          <a:blip r:embed="rId2"/>
          <a:srcRect l="16667" t="16378" r="33333" b="18000"/>
          <a:stretch/>
        </p:blipFill>
        <p:spPr>
          <a:xfrm>
            <a:off x="990600" y="1074468"/>
            <a:ext cx="7315200" cy="5250449"/>
          </a:xfrm>
          <a:prstGeom prst="rect">
            <a:avLst/>
          </a:prstGeom>
        </p:spPr>
      </p:pic>
      <p:sp>
        <p:nvSpPr>
          <p:cNvPr id="6" name="TextBox 5">
            <a:extLst>
              <a:ext uri="{FF2B5EF4-FFF2-40B4-BE49-F238E27FC236}">
                <a16:creationId xmlns:a16="http://schemas.microsoft.com/office/drawing/2014/main" id="{93775497-983F-41E6-A886-5543179CABC0}"/>
              </a:ext>
            </a:extLst>
          </p:cNvPr>
          <p:cNvSpPr txBox="1"/>
          <p:nvPr/>
        </p:nvSpPr>
        <p:spPr>
          <a:xfrm>
            <a:off x="8689703" y="54074"/>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35</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322869405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F85A-2A20-4271-8B32-592C90957F90}"/>
              </a:ext>
            </a:extLst>
          </p:cNvPr>
          <p:cNvSpPr>
            <a:spLocks noGrp="1"/>
          </p:cNvSpPr>
          <p:nvPr>
            <p:ph type="title"/>
          </p:nvPr>
        </p:nvSpPr>
        <p:spPr>
          <a:xfrm>
            <a:off x="170939" y="256418"/>
            <a:ext cx="8741880" cy="899665"/>
          </a:xfrm>
        </p:spPr>
        <p:txBody>
          <a:bodyPr/>
          <a:lstStyle/>
          <a:p>
            <a:r>
              <a:rPr lang="en-US" sz="3200" dirty="0">
                <a:solidFill>
                  <a:schemeClr val="accent4">
                    <a:lumMod val="75000"/>
                  </a:schemeClr>
                </a:solidFill>
              </a:rPr>
              <a:t>Biomedical NER model evaluation</a:t>
            </a:r>
            <a:br>
              <a:rPr lang="en-US" sz="3200" dirty="0">
                <a:solidFill>
                  <a:schemeClr val="accent4">
                    <a:lumMod val="75000"/>
                  </a:schemeClr>
                </a:solidFill>
              </a:rPr>
            </a:br>
            <a:r>
              <a:rPr lang="en-US" sz="2400" dirty="0">
                <a:solidFill>
                  <a:schemeClr val="accent4">
                    <a:lumMod val="75000"/>
                  </a:schemeClr>
                </a:solidFill>
              </a:rPr>
              <a:t>Doman-specific embedding improve performance of NER identification</a:t>
            </a:r>
          </a:p>
        </p:txBody>
      </p:sp>
      <p:pic>
        <p:nvPicPr>
          <p:cNvPr id="5" name="Picture 4">
            <a:extLst>
              <a:ext uri="{FF2B5EF4-FFF2-40B4-BE49-F238E27FC236}">
                <a16:creationId xmlns:a16="http://schemas.microsoft.com/office/drawing/2014/main" id="{644708DC-370C-4291-A009-A3C5D1074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66" y="1371599"/>
            <a:ext cx="4222713" cy="4628154"/>
          </a:xfrm>
          <a:prstGeom prst="rect">
            <a:avLst/>
          </a:prstGeom>
        </p:spPr>
      </p:pic>
      <p:sp>
        <p:nvSpPr>
          <p:cNvPr id="6" name="Rectangle 5">
            <a:extLst>
              <a:ext uri="{FF2B5EF4-FFF2-40B4-BE49-F238E27FC236}">
                <a16:creationId xmlns:a16="http://schemas.microsoft.com/office/drawing/2014/main" id="{5DF4C05D-158E-43E7-988F-A3847BA7EF86}"/>
              </a:ext>
            </a:extLst>
          </p:cNvPr>
          <p:cNvSpPr/>
          <p:nvPr/>
        </p:nvSpPr>
        <p:spPr>
          <a:xfrm>
            <a:off x="536928" y="6121015"/>
            <a:ext cx="3938194" cy="338554"/>
          </a:xfrm>
          <a:prstGeom prst="rect">
            <a:avLst/>
          </a:prstGeom>
        </p:spPr>
        <p:txBody>
          <a:bodyPr wrap="none">
            <a:spAutoFit/>
          </a:bodyPr>
          <a:lstStyle/>
          <a:p>
            <a:pPr algn="ctr"/>
            <a:r>
              <a:rPr lang="en-US" sz="1600" dirty="0">
                <a:solidFill>
                  <a:schemeClr val="tx1">
                    <a:lumMod val="50000"/>
                  </a:schemeClr>
                </a:solidFill>
              </a:rPr>
              <a:t>Semeval 2013 - Task 9.1 (Drug Recognition)</a:t>
            </a:r>
          </a:p>
        </p:txBody>
      </p:sp>
      <p:sp>
        <p:nvSpPr>
          <p:cNvPr id="9" name="Rectangle 8">
            <a:extLst>
              <a:ext uri="{FF2B5EF4-FFF2-40B4-BE49-F238E27FC236}">
                <a16:creationId xmlns:a16="http://schemas.microsoft.com/office/drawing/2014/main" id="{BE5B10D8-680F-4203-A9B4-117F41C9CA2B}"/>
              </a:ext>
            </a:extLst>
          </p:cNvPr>
          <p:cNvSpPr/>
          <p:nvPr/>
        </p:nvSpPr>
        <p:spPr>
          <a:xfrm>
            <a:off x="5715000" y="6142462"/>
            <a:ext cx="2205347" cy="338554"/>
          </a:xfrm>
          <a:prstGeom prst="rect">
            <a:avLst/>
          </a:prstGeom>
        </p:spPr>
        <p:txBody>
          <a:bodyPr wrap="none">
            <a:spAutoFit/>
          </a:bodyPr>
          <a:lstStyle/>
          <a:p>
            <a:r>
              <a:rPr lang="en-US" sz="1600" dirty="0">
                <a:solidFill>
                  <a:srgbClr val="000000"/>
                </a:solidFill>
              </a:rPr>
              <a:t>BioCreative V CDR task</a:t>
            </a:r>
            <a:endParaRPr lang="en-US" sz="1600" dirty="0"/>
          </a:p>
        </p:txBody>
      </p:sp>
      <p:pic>
        <p:nvPicPr>
          <p:cNvPr id="11" name="Picture 10">
            <a:extLst>
              <a:ext uri="{FF2B5EF4-FFF2-40B4-BE49-F238E27FC236}">
                <a16:creationId xmlns:a16="http://schemas.microsoft.com/office/drawing/2014/main" id="{800C0F40-465B-412E-8608-13C0ED225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067" y="1820609"/>
            <a:ext cx="4197151" cy="3730135"/>
          </a:xfrm>
          <a:prstGeom prst="rect">
            <a:avLst/>
          </a:prstGeom>
        </p:spPr>
      </p:pic>
      <p:sp>
        <p:nvSpPr>
          <p:cNvPr id="12" name="TextBox 11">
            <a:extLst>
              <a:ext uri="{FF2B5EF4-FFF2-40B4-BE49-F238E27FC236}">
                <a16:creationId xmlns:a16="http://schemas.microsoft.com/office/drawing/2014/main" id="{B1461601-260D-4317-AE33-C332C21CF703}"/>
              </a:ext>
            </a:extLst>
          </p:cNvPr>
          <p:cNvSpPr txBox="1"/>
          <p:nvPr/>
        </p:nvSpPr>
        <p:spPr>
          <a:xfrm>
            <a:off x="8633064" y="256418"/>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36</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91984930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A1D7A5-B6DD-49C9-A844-44B646E8F5C7}"/>
              </a:ext>
            </a:extLst>
          </p:cNvPr>
          <p:cNvPicPr>
            <a:picLocks noChangeAspect="1"/>
          </p:cNvPicPr>
          <p:nvPr/>
        </p:nvPicPr>
        <p:blipFill rotWithShape="1">
          <a:blip r:embed="rId2"/>
          <a:srcRect l="739" t="12402" r="1762"/>
          <a:stretch/>
        </p:blipFill>
        <p:spPr>
          <a:xfrm>
            <a:off x="123824" y="1600200"/>
            <a:ext cx="8915401" cy="4380460"/>
          </a:xfrm>
          <a:prstGeom prst="rect">
            <a:avLst/>
          </a:prstGeom>
          <a:ln>
            <a:noFill/>
          </a:ln>
          <a:effectLst>
            <a:outerShdw blurRad="50800" dist="38100" dir="5400000" algn="t" rotWithShape="0">
              <a:prstClr val="black">
                <a:alpha val="40000"/>
              </a:prstClr>
            </a:outerShdw>
          </a:effectLst>
        </p:spPr>
      </p:pic>
      <p:sp>
        <p:nvSpPr>
          <p:cNvPr id="2" name="Title 1">
            <a:extLst>
              <a:ext uri="{FF2B5EF4-FFF2-40B4-BE49-F238E27FC236}">
                <a16:creationId xmlns:a16="http://schemas.microsoft.com/office/drawing/2014/main" id="{B62DE1B2-4C05-4A1D-88CD-9CF28CEDDFDB}"/>
              </a:ext>
            </a:extLst>
          </p:cNvPr>
          <p:cNvSpPr>
            <a:spLocks noGrp="1"/>
          </p:cNvSpPr>
          <p:nvPr>
            <p:ph type="title"/>
          </p:nvPr>
        </p:nvSpPr>
        <p:spPr/>
        <p:txBody>
          <a:bodyPr/>
          <a:lstStyle/>
          <a:p>
            <a:r>
              <a:rPr lang="en-US" sz="3200" dirty="0">
                <a:solidFill>
                  <a:schemeClr val="accent4">
                    <a:lumMod val="50000"/>
                  </a:schemeClr>
                </a:solidFill>
              </a:rPr>
              <a:t>Detection of entities – example with biomedical abstract from PubMed</a:t>
            </a:r>
          </a:p>
        </p:txBody>
      </p:sp>
    </p:spTree>
    <p:extLst>
      <p:ext uri="{BB962C8B-B14F-4D97-AF65-F5344CB8AC3E}">
        <p14:creationId xmlns:p14="http://schemas.microsoft.com/office/powerpoint/2010/main" val="381414141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89C8-C97F-4251-9E68-CB9853E97DE8}"/>
              </a:ext>
            </a:extLst>
          </p:cNvPr>
          <p:cNvSpPr>
            <a:spLocks noGrp="1"/>
          </p:cNvSpPr>
          <p:nvPr>
            <p:ph type="title"/>
          </p:nvPr>
        </p:nvSpPr>
        <p:spPr>
          <a:xfrm>
            <a:off x="542156" y="555086"/>
            <a:ext cx="8741880" cy="674653"/>
          </a:xfrm>
        </p:spPr>
        <p:txBody>
          <a:bodyPr/>
          <a:lstStyle/>
          <a:p>
            <a:r>
              <a:rPr lang="en-US" dirty="0">
                <a:solidFill>
                  <a:srgbClr val="99FF99"/>
                </a:solidFill>
              </a:rPr>
              <a:t>Summary</a:t>
            </a:r>
          </a:p>
        </p:txBody>
      </p:sp>
      <p:sp>
        <p:nvSpPr>
          <p:cNvPr id="3" name="Text Placeholder 2">
            <a:extLst>
              <a:ext uri="{FF2B5EF4-FFF2-40B4-BE49-F238E27FC236}">
                <a16:creationId xmlns:a16="http://schemas.microsoft.com/office/drawing/2014/main" id="{3D132CDD-BFD5-4E3B-85BC-3C621939D149}"/>
              </a:ext>
            </a:extLst>
          </p:cNvPr>
          <p:cNvSpPr>
            <a:spLocks noGrp="1"/>
          </p:cNvSpPr>
          <p:nvPr>
            <p:ph type="body" sz="quarter" idx="10"/>
          </p:nvPr>
        </p:nvSpPr>
        <p:spPr>
          <a:xfrm>
            <a:off x="437027" y="1981200"/>
            <a:ext cx="8392991" cy="2646878"/>
          </a:xfrm>
        </p:spPr>
        <p:txBody>
          <a:bodyPr/>
          <a:lstStyle/>
          <a:p>
            <a:r>
              <a:rPr lang="en-US" sz="2000" dirty="0">
                <a:solidFill>
                  <a:schemeClr val="bg1">
                    <a:lumMod val="95000"/>
                  </a:schemeClr>
                </a:solidFill>
              </a:rPr>
              <a:t>TDSP (Team Data Science Process) provides a standardized process for development &amp; deployment of AI services on Azure</a:t>
            </a:r>
          </a:p>
          <a:p>
            <a:endParaRPr lang="en-US" sz="2000" dirty="0">
              <a:solidFill>
                <a:schemeClr val="bg1">
                  <a:lumMod val="95000"/>
                </a:schemeClr>
              </a:solidFill>
            </a:endParaRPr>
          </a:p>
          <a:p>
            <a:r>
              <a:rPr lang="en-US" sz="2000" dirty="0">
                <a:solidFill>
                  <a:schemeClr val="bg1">
                    <a:lumMod val="95000"/>
                  </a:schemeClr>
                </a:solidFill>
              </a:rPr>
              <a:t>Resources are available to use TDSP and AML together, along with data platforms on Azure to develop and deploy AI solutions</a:t>
            </a:r>
          </a:p>
          <a:p>
            <a:endParaRPr lang="en-US" sz="2000" dirty="0">
              <a:solidFill>
                <a:schemeClr val="bg1">
                  <a:lumMod val="95000"/>
                </a:schemeClr>
              </a:solidFill>
            </a:endParaRPr>
          </a:p>
          <a:p>
            <a:r>
              <a:rPr lang="en-US" sz="2000" dirty="0">
                <a:solidFill>
                  <a:schemeClr val="bg1">
                    <a:lumMod val="95000"/>
                  </a:schemeClr>
                </a:solidFill>
              </a:rPr>
              <a:t>Common DL use cases are provided as examples in open GitHub repos, with suggestions and experiments on how to improve performance</a:t>
            </a:r>
          </a:p>
        </p:txBody>
      </p:sp>
      <p:sp>
        <p:nvSpPr>
          <p:cNvPr id="4" name="TextBox 3">
            <a:extLst>
              <a:ext uri="{FF2B5EF4-FFF2-40B4-BE49-F238E27FC236}">
                <a16:creationId xmlns:a16="http://schemas.microsoft.com/office/drawing/2014/main" id="{0B0F1292-0080-4212-91B8-09BDB7A86354}"/>
              </a:ext>
            </a:extLst>
          </p:cNvPr>
          <p:cNvSpPr txBox="1"/>
          <p:nvPr/>
        </p:nvSpPr>
        <p:spPr>
          <a:xfrm>
            <a:off x="8718557" y="192559"/>
            <a:ext cx="425443"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38</a:t>
            </a:fld>
            <a:endParaRPr lang="en-US" sz="1324" dirty="0">
              <a:gradFill>
                <a:gsLst>
                  <a:gs pos="2917">
                    <a:srgbClr val="FFFFFF"/>
                  </a:gs>
                  <a:gs pos="30000">
                    <a:srgbClr val="FFFFFF"/>
                  </a:gs>
                </a:gsLst>
                <a:lin ang="5400000" scaled="0"/>
              </a:gradFill>
              <a:latin typeface="Segoe UI Semilight"/>
            </a:endParaRPr>
          </a:p>
        </p:txBody>
      </p:sp>
    </p:spTree>
    <p:extLst>
      <p:ext uri="{BB962C8B-B14F-4D97-AF65-F5344CB8AC3E}">
        <p14:creationId xmlns:p14="http://schemas.microsoft.com/office/powerpoint/2010/main" val="3368649185"/>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2846" y="2476549"/>
            <a:ext cx="7507558" cy="856773"/>
          </a:xfrm>
        </p:spPr>
        <p:txBody>
          <a:bodyPr/>
          <a:lstStyle/>
          <a:p>
            <a:r>
              <a:rPr lang="en-US" sz="4853" dirty="0">
                <a:latin typeface="Segoe UI Semilight" panose="020B0402040204020203" pitchFamily="34" charset="0"/>
                <a:ea typeface="Segoe UI Emoji" panose="020B0502040204020203" pitchFamily="34" charset="0"/>
                <a:cs typeface="Segoe UI Semilight" panose="020B0402040204020203" pitchFamily="34" charset="0"/>
              </a:rPr>
              <a:t>Thank you!</a:t>
            </a:r>
            <a:endParaRPr lang="en-US" sz="3529"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692909" y="76200"/>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39</a:t>
            </a:fld>
            <a:endParaRPr lang="en-US" sz="1324" dirty="0">
              <a:gradFill>
                <a:gsLst>
                  <a:gs pos="2917">
                    <a:srgbClr val="FFFFFF"/>
                  </a:gs>
                  <a:gs pos="30000">
                    <a:srgbClr val="FFFFFF"/>
                  </a:gs>
                </a:gsLst>
                <a:lin ang="5400000" scaled="0"/>
              </a:gradFill>
              <a:latin typeface="Segoe UI Semilight"/>
            </a:endParaRPr>
          </a:p>
        </p:txBody>
      </p:sp>
      <p:sp>
        <p:nvSpPr>
          <p:cNvPr id="3" name="TextBox 2">
            <a:extLst>
              <a:ext uri="{FF2B5EF4-FFF2-40B4-BE49-F238E27FC236}">
                <a16:creationId xmlns:a16="http://schemas.microsoft.com/office/drawing/2014/main" id="{43992CC7-5343-409E-82D8-1E805EA86482}"/>
              </a:ext>
            </a:extLst>
          </p:cNvPr>
          <p:cNvSpPr txBox="1"/>
          <p:nvPr/>
        </p:nvSpPr>
        <p:spPr>
          <a:xfrm>
            <a:off x="685800" y="3200400"/>
            <a:ext cx="3125862" cy="1297410"/>
          </a:xfrm>
          <a:prstGeom prst="rect">
            <a:avLst/>
          </a:prstGeom>
          <a:noFill/>
        </p:spPr>
        <p:txBody>
          <a:bodyPr wrap="none" lIns="134464" tIns="107571" rIns="134464" bIns="107571" rtlCol="0">
            <a:spAutoFit/>
          </a:bodyPr>
          <a:lstStyle/>
          <a:p>
            <a:pPr defTabSz="685845">
              <a:lnSpc>
                <a:spcPct val="90000"/>
              </a:lnSpc>
              <a:spcAft>
                <a:spcPts val="441"/>
              </a:spcAft>
            </a:pPr>
            <a:r>
              <a:rPr lang="en-US" sz="2353" spc="74" dirty="0">
                <a:solidFill>
                  <a:srgbClr val="99FF99"/>
                </a:solidFill>
                <a:latin typeface="Segoe UI Semilight"/>
              </a:rPr>
              <a:t>https://aka.ms/tdsp</a:t>
            </a:r>
          </a:p>
          <a:p>
            <a:pPr defTabSz="685845">
              <a:lnSpc>
                <a:spcPct val="90000"/>
              </a:lnSpc>
              <a:spcAft>
                <a:spcPts val="441"/>
              </a:spcAft>
            </a:pPr>
            <a:r>
              <a:rPr lang="en-US" sz="2353" spc="74" dirty="0">
                <a:solidFill>
                  <a:srgbClr val="99FF99"/>
                </a:solidFill>
                <a:latin typeface="Segoe UI Semilight"/>
              </a:rPr>
              <a:t>tdsp@microsoft.com</a:t>
            </a:r>
          </a:p>
          <a:p>
            <a:pPr defTabSz="685845">
              <a:lnSpc>
                <a:spcPct val="90000"/>
              </a:lnSpc>
              <a:spcAft>
                <a:spcPts val="441"/>
              </a:spcAft>
            </a:pPr>
            <a:endParaRPr lang="en-US" sz="2353" dirty="0">
              <a:solidFill>
                <a:srgbClr val="99FF99"/>
              </a:solidFill>
              <a:latin typeface="Segoe UI Semilight"/>
            </a:endParaRPr>
          </a:p>
        </p:txBody>
      </p:sp>
      <p:sp>
        <p:nvSpPr>
          <p:cNvPr id="5" name="TextBox 4">
            <a:extLst>
              <a:ext uri="{FF2B5EF4-FFF2-40B4-BE49-F238E27FC236}">
                <a16:creationId xmlns:a16="http://schemas.microsoft.com/office/drawing/2014/main" id="{8B3A2BFA-5EE2-4656-B0A5-8688C4B894CC}"/>
              </a:ext>
            </a:extLst>
          </p:cNvPr>
          <p:cNvSpPr txBox="1"/>
          <p:nvPr/>
        </p:nvSpPr>
        <p:spPr>
          <a:xfrm>
            <a:off x="704850" y="4648200"/>
            <a:ext cx="5328516" cy="461669"/>
          </a:xfrm>
          <a:prstGeom prst="rect">
            <a:avLst/>
          </a:prstGeom>
          <a:noFill/>
        </p:spPr>
        <p:txBody>
          <a:bodyPr wrap="none" lIns="134464" tIns="107571" rIns="134464" bIns="107571" rtlCol="0">
            <a:spAutoFit/>
          </a:bodyPr>
          <a:lstStyle/>
          <a:p>
            <a:pPr defTabSz="685845">
              <a:lnSpc>
                <a:spcPct val="90000"/>
              </a:lnSpc>
              <a:spcAft>
                <a:spcPts val="441"/>
              </a:spcAft>
            </a:pPr>
            <a:r>
              <a:rPr lang="en-US" sz="1765" dirty="0">
                <a:solidFill>
                  <a:srgbClr val="FFB900">
                    <a:lumMod val="20000"/>
                    <a:lumOff val="80000"/>
                  </a:srgbClr>
                </a:solidFill>
                <a:latin typeface="Segoe UI Semilight"/>
              </a:rPr>
              <a:t>Deck available @: https://aka.ms/tdsp-presentations</a:t>
            </a:r>
          </a:p>
        </p:txBody>
      </p:sp>
    </p:spTree>
    <p:extLst>
      <p:ext uri="{BB962C8B-B14F-4D97-AF65-F5344CB8AC3E}">
        <p14:creationId xmlns:p14="http://schemas.microsoft.com/office/powerpoint/2010/main" val="19407631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9324" y="2271531"/>
            <a:ext cx="4222823" cy="2140073"/>
          </a:xfrm>
        </p:spPr>
        <p:txBody>
          <a:bodyPr/>
          <a:lstStyle/>
          <a:p>
            <a:r>
              <a:rPr lang="en-US" sz="2941" dirty="0">
                <a:latin typeface="Segoe UI Semilight" panose="020B0402040204020203" pitchFamily="34" charset="0"/>
                <a:ea typeface="Segoe UI Emoji" panose="020B0502040204020203" pitchFamily="34" charset="0"/>
                <a:cs typeface="Segoe UI Semilight" panose="020B0402040204020203" pitchFamily="34" charset="0"/>
              </a:rPr>
              <a:t>Team Data Science Process (TDSP)</a:t>
            </a:r>
            <a:br>
              <a:rPr lang="en-US" sz="2941" dirty="0">
                <a:latin typeface="Segoe UI Semilight" panose="020B0402040204020203" pitchFamily="34" charset="0"/>
                <a:ea typeface="Segoe UI Emoji" panose="020B0502040204020203" pitchFamily="34" charset="0"/>
                <a:cs typeface="Segoe UI Semilight" panose="020B0402040204020203" pitchFamily="34" charset="0"/>
              </a:rPr>
            </a:br>
            <a:r>
              <a:rPr lang="en-US" sz="2059" dirty="0">
                <a:solidFill>
                  <a:schemeClr val="tx1">
                    <a:lumMod val="85000"/>
                  </a:schemeClr>
                </a:solidFill>
                <a:ea typeface="Times New Roman" panose="02020603050405020304" pitchFamily="18" charset="0"/>
              </a:rPr>
              <a:t>Agile and iterative process to develop, deploy and manage AI applications on the cloud</a:t>
            </a:r>
            <a:br>
              <a:rPr lang="en-US" sz="2059" dirty="0">
                <a:solidFill>
                  <a:schemeClr val="tx1">
                    <a:lumMod val="75000"/>
                  </a:schemeClr>
                </a:solidFill>
              </a:rPr>
            </a:br>
            <a:endParaRPr lang="en-US" sz="2059"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830018" y="76200"/>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pPr>
              <a:t>4</a:t>
            </a:fld>
            <a:endParaRPr lang="en-US" sz="1324" dirty="0">
              <a:gradFill>
                <a:gsLst>
                  <a:gs pos="2917">
                    <a:srgbClr val="FFFFFF"/>
                  </a:gs>
                  <a:gs pos="30000">
                    <a:srgbClr val="FFFFFF"/>
                  </a:gs>
                </a:gsLst>
                <a:lin ang="5400000" scaled="0"/>
              </a:gradFill>
              <a:latin typeface="Segoe UI Semilight"/>
            </a:endParaRPr>
          </a:p>
        </p:txBody>
      </p:sp>
      <p:grpSp>
        <p:nvGrpSpPr>
          <p:cNvPr id="5" name="Group 4">
            <a:extLst>
              <a:ext uri="{FF2B5EF4-FFF2-40B4-BE49-F238E27FC236}">
                <a16:creationId xmlns:a16="http://schemas.microsoft.com/office/drawing/2014/main" id="{2BD4BD54-81F1-43D2-AB6C-2BB935D8B2A2}"/>
              </a:ext>
            </a:extLst>
          </p:cNvPr>
          <p:cNvGrpSpPr/>
          <p:nvPr/>
        </p:nvGrpSpPr>
        <p:grpSpPr>
          <a:xfrm>
            <a:off x="650142" y="4377201"/>
            <a:ext cx="3668825" cy="819466"/>
            <a:chOff x="808037" y="4729603"/>
            <a:chExt cx="4989856" cy="1114531"/>
          </a:xfrm>
        </p:grpSpPr>
        <p:sp>
          <p:nvSpPr>
            <p:cNvPr id="3" name="Rectangle 2">
              <a:extLst>
                <a:ext uri="{FF2B5EF4-FFF2-40B4-BE49-F238E27FC236}">
                  <a16:creationId xmlns:a16="http://schemas.microsoft.com/office/drawing/2014/main" id="{5D409CC4-CBBF-4C25-88BA-A3B132BBB09B}"/>
                </a:ext>
              </a:extLst>
            </p:cNvPr>
            <p:cNvSpPr/>
            <p:nvPr/>
          </p:nvSpPr>
          <p:spPr>
            <a:xfrm>
              <a:off x="808037" y="4729603"/>
              <a:ext cx="3239858" cy="556561"/>
            </a:xfrm>
            <a:prstGeom prst="rect">
              <a:avLst/>
            </a:prstGeom>
          </p:spPr>
          <p:txBody>
            <a:bodyPr wrap="none">
              <a:spAutoFit/>
            </a:bodyPr>
            <a:lstStyle/>
            <a:p>
              <a:pPr defTabSz="685845"/>
              <a:r>
                <a:rPr lang="en-US" sz="2059" dirty="0">
                  <a:solidFill>
                    <a:srgbClr val="99FF99"/>
                  </a:solidFill>
                  <a:latin typeface="Segoe UI Semilight"/>
                </a:rPr>
                <a:t>https://aka.ms/tdsp</a:t>
              </a:r>
            </a:p>
          </p:txBody>
        </p:sp>
        <p:sp>
          <p:nvSpPr>
            <p:cNvPr id="4" name="Rectangle 3">
              <a:extLst>
                <a:ext uri="{FF2B5EF4-FFF2-40B4-BE49-F238E27FC236}">
                  <a16:creationId xmlns:a16="http://schemas.microsoft.com/office/drawing/2014/main" id="{FACEA6D3-B04C-4719-ACEF-CF7EC7EECBE0}"/>
                </a:ext>
              </a:extLst>
            </p:cNvPr>
            <p:cNvSpPr/>
            <p:nvPr/>
          </p:nvSpPr>
          <p:spPr>
            <a:xfrm>
              <a:off x="808037" y="5287573"/>
              <a:ext cx="4989856" cy="556561"/>
            </a:xfrm>
            <a:prstGeom prst="rect">
              <a:avLst/>
            </a:prstGeom>
          </p:spPr>
          <p:txBody>
            <a:bodyPr wrap="none">
              <a:spAutoFit/>
            </a:bodyPr>
            <a:lstStyle/>
            <a:p>
              <a:pPr defTabSz="685845"/>
              <a:r>
                <a:rPr lang="en-US" sz="2059" dirty="0">
                  <a:solidFill>
                    <a:srgbClr val="99FF99"/>
                  </a:solidFill>
                  <a:latin typeface="Segoe UI Semilight"/>
                </a:rPr>
                <a:t>tdsp-feedback@microsoft.com</a:t>
              </a:r>
            </a:p>
          </p:txBody>
        </p:sp>
      </p:grpSp>
      <p:graphicFrame>
        <p:nvGraphicFramePr>
          <p:cNvPr id="23" name="Diagram 22">
            <a:extLst>
              <a:ext uri="{FF2B5EF4-FFF2-40B4-BE49-F238E27FC236}">
                <a16:creationId xmlns:a16="http://schemas.microsoft.com/office/drawing/2014/main" id="{97EF799C-2F1C-44F9-AF6F-9B700D2EAB79}"/>
              </a:ext>
            </a:extLst>
          </p:cNvPr>
          <p:cNvGraphicFramePr/>
          <p:nvPr>
            <p:extLst>
              <p:ext uri="{D42A27DB-BD31-4B8C-83A1-F6EECF244321}">
                <p14:modId xmlns:p14="http://schemas.microsoft.com/office/powerpoint/2010/main" val="545212268"/>
              </p:ext>
            </p:extLst>
          </p:nvPr>
        </p:nvGraphicFramePr>
        <p:xfrm>
          <a:off x="4504982" y="2133600"/>
          <a:ext cx="4639018" cy="3287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371025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42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AB16A8-6389-4CB0-98F8-D2E49F04E9B4}"/>
              </a:ext>
            </a:extLst>
          </p:cNvPr>
          <p:cNvSpPr/>
          <p:nvPr/>
        </p:nvSpPr>
        <p:spPr bwMode="auto">
          <a:xfrm>
            <a:off x="362191" y="1916283"/>
            <a:ext cx="4706230" cy="3641726"/>
          </a:xfrm>
          <a:prstGeom prst="rect">
            <a:avLst/>
          </a:prstGeom>
          <a:solidFill>
            <a:srgbClr val="E6E6E6"/>
          </a:solidFill>
          <a:ln w="6350">
            <a:solidFill>
              <a:schemeClr val="accent6">
                <a:lumMod val="75000"/>
              </a:schemeClr>
            </a:solidFill>
            <a:headEnd type="none" w="med" len="med"/>
            <a:tailEnd type="none" w="med" len="med"/>
          </a:ln>
          <a:effectLst>
            <a:glow rad="1016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itle 16"/>
          <p:cNvSpPr>
            <a:spLocks noGrp="1"/>
          </p:cNvSpPr>
          <p:nvPr>
            <p:ph type="title"/>
          </p:nvPr>
        </p:nvSpPr>
        <p:spPr>
          <a:xfrm>
            <a:off x="201060" y="297421"/>
            <a:ext cx="8741880" cy="674653"/>
          </a:xfrm>
        </p:spPr>
        <p:txBody>
          <a:bodyPr/>
          <a:lstStyle/>
          <a:p>
            <a:r>
              <a:rPr lang="en-US" sz="2941" dirty="0">
                <a:solidFill>
                  <a:schemeClr val="accent4">
                    <a:lumMod val="75000"/>
                  </a:schemeClr>
                </a:solidFill>
              </a:rPr>
              <a:t>Process challenge in Data Science</a:t>
            </a:r>
          </a:p>
        </p:txBody>
      </p:sp>
      <p:sp>
        <p:nvSpPr>
          <p:cNvPr id="5" name="Text Placeholder 4">
            <a:extLst>
              <a:ext uri="{FF2B5EF4-FFF2-40B4-BE49-F238E27FC236}">
                <a16:creationId xmlns:a16="http://schemas.microsoft.com/office/drawing/2014/main" id="{CECE48DB-8CAF-4C06-95D2-4B390E12DA34}"/>
              </a:ext>
            </a:extLst>
          </p:cNvPr>
          <p:cNvSpPr>
            <a:spLocks noGrp="1"/>
          </p:cNvSpPr>
          <p:nvPr>
            <p:ph type="body" sz="quarter" idx="10"/>
          </p:nvPr>
        </p:nvSpPr>
        <p:spPr>
          <a:xfrm>
            <a:off x="5307508" y="2899994"/>
            <a:ext cx="3620716" cy="1610697"/>
          </a:xfrm>
        </p:spPr>
        <p:txBody>
          <a:bodyPr/>
          <a:lstStyle/>
          <a:p>
            <a:pPr marL="0" indent="0">
              <a:buNone/>
            </a:pPr>
            <a:r>
              <a:rPr lang="en-US" sz="2059" dirty="0"/>
              <a:t>“Intelligent” application (ML/AI) development has unique complexity not always encountered in other Software Development scenarios</a:t>
            </a:r>
          </a:p>
        </p:txBody>
      </p:sp>
      <p:grpSp>
        <p:nvGrpSpPr>
          <p:cNvPr id="9" name="Group 8">
            <a:extLst>
              <a:ext uri="{FF2B5EF4-FFF2-40B4-BE49-F238E27FC236}">
                <a16:creationId xmlns:a16="http://schemas.microsoft.com/office/drawing/2014/main" id="{F420C238-45D6-4615-80B2-A551F960270B}"/>
              </a:ext>
            </a:extLst>
          </p:cNvPr>
          <p:cNvGrpSpPr/>
          <p:nvPr/>
        </p:nvGrpSpPr>
        <p:grpSpPr>
          <a:xfrm>
            <a:off x="525160" y="2028336"/>
            <a:ext cx="4439026" cy="3366232"/>
            <a:chOff x="714253" y="1592262"/>
            <a:chExt cx="6037384" cy="4578309"/>
          </a:xfrm>
        </p:grpSpPr>
        <p:graphicFrame>
          <p:nvGraphicFramePr>
            <p:cNvPr id="20" name="Diagram 19">
              <a:extLst>
                <a:ext uri="{FF2B5EF4-FFF2-40B4-BE49-F238E27FC236}">
                  <a16:creationId xmlns:a16="http://schemas.microsoft.com/office/drawing/2014/main" id="{6FCC9147-58F6-45D7-8890-0595540BEAF1}"/>
                </a:ext>
              </a:extLst>
            </p:cNvPr>
            <p:cNvGraphicFramePr/>
            <p:nvPr>
              <p:extLst>
                <p:ext uri="{D42A27DB-BD31-4B8C-83A1-F6EECF244321}">
                  <p14:modId xmlns:p14="http://schemas.microsoft.com/office/powerpoint/2010/main" val="1511377419"/>
                </p:ext>
              </p:extLst>
            </p:nvPr>
          </p:nvGraphicFramePr>
          <p:xfrm>
            <a:off x="2865437" y="1592262"/>
            <a:ext cx="3886200" cy="452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Freeform: Shape 21">
              <a:extLst>
                <a:ext uri="{FF2B5EF4-FFF2-40B4-BE49-F238E27FC236}">
                  <a16:creationId xmlns:a16="http://schemas.microsoft.com/office/drawing/2014/main" id="{122C4848-D5AF-4CEF-A6CE-4FCDE755047F}"/>
                </a:ext>
              </a:extLst>
            </p:cNvPr>
            <p:cNvSpPr/>
            <p:nvPr/>
          </p:nvSpPr>
          <p:spPr>
            <a:xfrm>
              <a:off x="714257" y="1706562"/>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7979" tIns="38845" rIns="67979" bIns="38845" numCol="1" spcCol="1270" anchor="ctr" anchorCtr="0">
              <a:noAutofit/>
            </a:bodyPr>
            <a:lstStyle/>
            <a:p>
              <a:pPr algn="ctr" defTabSz="424893">
                <a:lnSpc>
                  <a:spcPct val="90000"/>
                </a:lnSpc>
                <a:spcBef>
                  <a:spcPct val="0"/>
                </a:spcBef>
                <a:spcAft>
                  <a:spcPct val="35000"/>
                </a:spcAft>
              </a:pPr>
              <a:r>
                <a:rPr lang="en-US" sz="1176" dirty="0">
                  <a:solidFill>
                    <a:srgbClr val="FFFFFF"/>
                  </a:solidFill>
                  <a:latin typeface="Segoe UI Light"/>
                </a:rPr>
                <a:t>Global Teams</a:t>
              </a:r>
            </a:p>
          </p:txBody>
        </p:sp>
        <p:sp>
          <p:nvSpPr>
            <p:cNvPr id="23" name="Freeform: Shape 22">
              <a:extLst>
                <a:ext uri="{FF2B5EF4-FFF2-40B4-BE49-F238E27FC236}">
                  <a16:creationId xmlns:a16="http://schemas.microsoft.com/office/drawing/2014/main" id="{6F7212E2-F3A2-47C7-AFAB-8F8655506174}"/>
                </a:ext>
              </a:extLst>
            </p:cNvPr>
            <p:cNvSpPr/>
            <p:nvPr/>
          </p:nvSpPr>
          <p:spPr>
            <a:xfrm>
              <a:off x="714257" y="2124968"/>
              <a:ext cx="1902273" cy="374531"/>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Geographic Locations</a:t>
              </a:r>
            </a:p>
          </p:txBody>
        </p:sp>
        <p:grpSp>
          <p:nvGrpSpPr>
            <p:cNvPr id="4" name="Group 3">
              <a:extLst>
                <a:ext uri="{FF2B5EF4-FFF2-40B4-BE49-F238E27FC236}">
                  <a16:creationId xmlns:a16="http://schemas.microsoft.com/office/drawing/2014/main" id="{5B18FAB6-A287-481D-ABF7-4CBDBE2127C4}"/>
                </a:ext>
              </a:extLst>
            </p:cNvPr>
            <p:cNvGrpSpPr/>
            <p:nvPr/>
          </p:nvGrpSpPr>
          <p:grpSpPr>
            <a:xfrm>
              <a:off x="714254" y="2603901"/>
              <a:ext cx="1902274" cy="912954"/>
              <a:chOff x="688854" y="2711500"/>
              <a:chExt cx="1902274" cy="912954"/>
            </a:xfrm>
          </p:grpSpPr>
          <p:sp>
            <p:nvSpPr>
              <p:cNvPr id="24" name="Freeform: Shape 23">
                <a:extLst>
                  <a:ext uri="{FF2B5EF4-FFF2-40B4-BE49-F238E27FC236}">
                    <a16:creationId xmlns:a16="http://schemas.microsoft.com/office/drawing/2014/main" id="{699213A2-3D81-46BD-BFC8-E8AD44507D1E}"/>
                  </a:ext>
                </a:extLst>
              </p:cNvPr>
              <p:cNvSpPr/>
              <p:nvPr/>
            </p:nvSpPr>
            <p:spPr>
              <a:xfrm>
                <a:off x="688855" y="2711500"/>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895" tIns="50797" rIns="88895" bIns="50797" numCol="1" spcCol="1270" anchor="ctr" anchorCtr="0">
                <a:noAutofit/>
              </a:bodyPr>
              <a:lstStyle/>
              <a:p>
                <a:pPr algn="ctr" defTabSz="555629">
                  <a:lnSpc>
                    <a:spcPct val="90000"/>
                  </a:lnSpc>
                  <a:spcBef>
                    <a:spcPct val="0"/>
                  </a:spcBef>
                  <a:spcAft>
                    <a:spcPct val="35000"/>
                  </a:spcAft>
                </a:pPr>
                <a:r>
                  <a:rPr lang="en-US" sz="1176" dirty="0">
                    <a:solidFill>
                      <a:prstClr val="white"/>
                    </a:solidFill>
                    <a:latin typeface="Segoe UI Light"/>
                  </a:rPr>
                  <a:t>Team Growth</a:t>
                </a:r>
              </a:p>
            </p:txBody>
          </p:sp>
          <p:sp>
            <p:nvSpPr>
              <p:cNvPr id="25" name="Freeform: Shape 24">
                <a:extLst>
                  <a:ext uri="{FF2B5EF4-FFF2-40B4-BE49-F238E27FC236}">
                    <a16:creationId xmlns:a16="http://schemas.microsoft.com/office/drawing/2014/main" id="{DFFF1ACB-5C24-4678-890D-92C121232288}"/>
                  </a:ext>
                </a:extLst>
              </p:cNvPr>
              <p:cNvSpPr/>
              <p:nvPr/>
            </p:nvSpPr>
            <p:spPr>
              <a:xfrm>
                <a:off x="688854" y="3144226"/>
                <a:ext cx="1902273" cy="480228"/>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Onboard New Members Rapidly</a:t>
                </a:r>
              </a:p>
            </p:txBody>
          </p:sp>
        </p:grpSp>
        <p:grpSp>
          <p:nvGrpSpPr>
            <p:cNvPr id="6" name="Group 5">
              <a:extLst>
                <a:ext uri="{FF2B5EF4-FFF2-40B4-BE49-F238E27FC236}">
                  <a16:creationId xmlns:a16="http://schemas.microsoft.com/office/drawing/2014/main" id="{FC7FBDE6-66F5-4842-9786-F889F718DDB5}"/>
                </a:ext>
              </a:extLst>
            </p:cNvPr>
            <p:cNvGrpSpPr/>
            <p:nvPr/>
          </p:nvGrpSpPr>
          <p:grpSpPr>
            <a:xfrm>
              <a:off x="714253" y="3627204"/>
              <a:ext cx="1902274" cy="900062"/>
              <a:chOff x="688853" y="3715949"/>
              <a:chExt cx="1902274" cy="900062"/>
            </a:xfrm>
          </p:grpSpPr>
          <p:sp>
            <p:nvSpPr>
              <p:cNvPr id="26" name="Freeform: Shape 25">
                <a:extLst>
                  <a:ext uri="{FF2B5EF4-FFF2-40B4-BE49-F238E27FC236}">
                    <a16:creationId xmlns:a16="http://schemas.microsoft.com/office/drawing/2014/main" id="{326822E5-4269-48D6-9EB9-3D3C1DE6C0F7}"/>
                  </a:ext>
                </a:extLst>
              </p:cNvPr>
              <p:cNvSpPr/>
              <p:nvPr/>
            </p:nvSpPr>
            <p:spPr>
              <a:xfrm>
                <a:off x="688854" y="3715949"/>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7979" tIns="38845" rIns="67979" bIns="38845" numCol="1" spcCol="1270" anchor="ctr" anchorCtr="0">
                <a:noAutofit/>
              </a:bodyPr>
              <a:lstStyle/>
              <a:p>
                <a:pPr algn="ctr" defTabSz="424893">
                  <a:lnSpc>
                    <a:spcPct val="90000"/>
                  </a:lnSpc>
                  <a:spcBef>
                    <a:spcPct val="0"/>
                  </a:spcBef>
                  <a:spcAft>
                    <a:spcPct val="35000"/>
                  </a:spcAft>
                </a:pPr>
                <a:r>
                  <a:rPr lang="en-US" sz="1176" dirty="0">
                    <a:solidFill>
                      <a:srgbClr val="FFFFFF"/>
                    </a:solidFill>
                    <a:latin typeface="Segoe UI Light"/>
                  </a:rPr>
                  <a:t>Varied Use Cases</a:t>
                </a:r>
              </a:p>
            </p:txBody>
          </p:sp>
          <p:sp>
            <p:nvSpPr>
              <p:cNvPr id="27" name="Freeform: Shape 26">
                <a:extLst>
                  <a:ext uri="{FF2B5EF4-FFF2-40B4-BE49-F238E27FC236}">
                    <a16:creationId xmlns:a16="http://schemas.microsoft.com/office/drawing/2014/main" id="{51EBB97F-CEC7-450F-ADDE-1F078E86FDAC}"/>
                  </a:ext>
                </a:extLst>
              </p:cNvPr>
              <p:cNvSpPr/>
              <p:nvPr/>
            </p:nvSpPr>
            <p:spPr>
              <a:xfrm>
                <a:off x="688853" y="4148307"/>
                <a:ext cx="1902273" cy="467704"/>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Industries and Use Cases</a:t>
                </a:r>
              </a:p>
            </p:txBody>
          </p:sp>
        </p:grpSp>
        <p:grpSp>
          <p:nvGrpSpPr>
            <p:cNvPr id="7" name="Group 6">
              <a:extLst>
                <a:ext uri="{FF2B5EF4-FFF2-40B4-BE49-F238E27FC236}">
                  <a16:creationId xmlns:a16="http://schemas.microsoft.com/office/drawing/2014/main" id="{4A604A1E-F49B-4E60-954F-DDED8EC1A78B}"/>
                </a:ext>
              </a:extLst>
            </p:cNvPr>
            <p:cNvGrpSpPr/>
            <p:nvPr/>
          </p:nvGrpSpPr>
          <p:grpSpPr>
            <a:xfrm>
              <a:off x="714254" y="4612257"/>
              <a:ext cx="1902272" cy="1558314"/>
              <a:chOff x="688854" y="4682148"/>
              <a:chExt cx="1902272" cy="1558314"/>
            </a:xfrm>
          </p:grpSpPr>
          <p:sp>
            <p:nvSpPr>
              <p:cNvPr id="28" name="Freeform: Shape 27">
                <a:extLst>
                  <a:ext uri="{FF2B5EF4-FFF2-40B4-BE49-F238E27FC236}">
                    <a16:creationId xmlns:a16="http://schemas.microsoft.com/office/drawing/2014/main" id="{7AA0E4E7-C753-4A15-BBA4-A308A5DEA847}"/>
                  </a:ext>
                </a:extLst>
              </p:cNvPr>
              <p:cNvSpPr/>
              <p:nvPr/>
            </p:nvSpPr>
            <p:spPr>
              <a:xfrm>
                <a:off x="688854" y="4682148"/>
                <a:ext cx="1902272" cy="594231"/>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7979" tIns="38845" rIns="67979" bIns="38845" numCol="1" spcCol="1270" anchor="ctr" anchorCtr="0">
                <a:noAutofit/>
              </a:bodyPr>
              <a:lstStyle/>
              <a:p>
                <a:pPr algn="ctr" defTabSz="424893">
                  <a:lnSpc>
                    <a:spcPct val="90000"/>
                  </a:lnSpc>
                  <a:spcBef>
                    <a:spcPct val="0"/>
                  </a:spcBef>
                  <a:spcAft>
                    <a:spcPct val="35000"/>
                  </a:spcAft>
                </a:pPr>
                <a:r>
                  <a:rPr lang="en-US" sz="1176" dirty="0">
                    <a:solidFill>
                      <a:srgbClr val="FFFFFF"/>
                    </a:solidFill>
                    <a:latin typeface="Segoe UI Light"/>
                  </a:rPr>
                  <a:t>Diverse DS Backgrounds</a:t>
                </a:r>
              </a:p>
            </p:txBody>
          </p:sp>
          <p:sp>
            <p:nvSpPr>
              <p:cNvPr id="29" name="Freeform: Shape 28">
                <a:extLst>
                  <a:ext uri="{FF2B5EF4-FFF2-40B4-BE49-F238E27FC236}">
                    <a16:creationId xmlns:a16="http://schemas.microsoft.com/office/drawing/2014/main" id="{060A9415-6A4B-454A-B555-919D180F1994}"/>
                  </a:ext>
                </a:extLst>
              </p:cNvPr>
              <p:cNvSpPr/>
              <p:nvPr/>
            </p:nvSpPr>
            <p:spPr>
              <a:xfrm>
                <a:off x="688854" y="5276379"/>
                <a:ext cx="1902272" cy="964083"/>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DS have diverse backgrounds, experiences with tools, languages</a:t>
                </a:r>
              </a:p>
            </p:txBody>
          </p:sp>
        </p:grpSp>
      </p:grpSp>
      <p:sp>
        <p:nvSpPr>
          <p:cNvPr id="18" name="TextBox 17">
            <a:extLst>
              <a:ext uri="{FF2B5EF4-FFF2-40B4-BE49-F238E27FC236}">
                <a16:creationId xmlns:a16="http://schemas.microsoft.com/office/drawing/2014/main" id="{DA293865-8F74-44D3-88FD-876F5F1C6511}"/>
              </a:ext>
            </a:extLst>
          </p:cNvPr>
          <p:cNvSpPr txBox="1"/>
          <p:nvPr/>
        </p:nvSpPr>
        <p:spPr>
          <a:xfrm>
            <a:off x="8829331" y="297421"/>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5</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27618504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5D5A1-12A5-4941-A1DE-F9234B872A0A}"/>
              </a:ext>
            </a:extLst>
          </p:cNvPr>
          <p:cNvSpPr>
            <a:spLocks noGrp="1"/>
          </p:cNvSpPr>
          <p:nvPr>
            <p:ph type="title"/>
          </p:nvPr>
        </p:nvSpPr>
        <p:spPr>
          <a:xfrm>
            <a:off x="297497" y="596944"/>
            <a:ext cx="8741880" cy="1065672"/>
          </a:xfrm>
        </p:spPr>
        <p:txBody>
          <a:bodyPr/>
          <a:lstStyle/>
          <a:p>
            <a:r>
              <a:rPr lang="en-US" sz="2941" dirty="0">
                <a:solidFill>
                  <a:schemeClr val="accent4">
                    <a:lumMod val="75000"/>
                  </a:schemeClr>
                </a:solidFill>
              </a:rPr>
              <a:t>Data Science can borrow processes from DevOps</a:t>
            </a:r>
          </a:p>
        </p:txBody>
      </p:sp>
      <p:sp>
        <p:nvSpPr>
          <p:cNvPr id="6" name="TextBox 5">
            <a:extLst>
              <a:ext uri="{FF2B5EF4-FFF2-40B4-BE49-F238E27FC236}">
                <a16:creationId xmlns:a16="http://schemas.microsoft.com/office/drawing/2014/main" id="{BBA62AAE-1FA0-4EDA-9297-DB1096331EAC}"/>
              </a:ext>
            </a:extLst>
          </p:cNvPr>
          <p:cNvSpPr txBox="1"/>
          <p:nvPr/>
        </p:nvSpPr>
        <p:spPr>
          <a:xfrm>
            <a:off x="8830018" y="132773"/>
            <a:ext cx="356514"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6</a:t>
            </a:fld>
            <a:endParaRPr lang="en-US" sz="1324" dirty="0">
              <a:gradFill>
                <a:gsLst>
                  <a:gs pos="2917">
                    <a:srgbClr val="353535"/>
                  </a:gs>
                  <a:gs pos="30000">
                    <a:srgbClr val="353535"/>
                  </a:gs>
                </a:gsLst>
                <a:lin ang="5400000" scaled="0"/>
              </a:gradFill>
              <a:latin typeface="Segoe UI Semilight"/>
            </a:endParaRPr>
          </a:p>
        </p:txBody>
      </p:sp>
      <p:sp>
        <p:nvSpPr>
          <p:cNvPr id="7" name="Text Placeholder 4">
            <a:extLst>
              <a:ext uri="{FF2B5EF4-FFF2-40B4-BE49-F238E27FC236}">
                <a16:creationId xmlns:a16="http://schemas.microsoft.com/office/drawing/2014/main" id="{E9A319ED-221C-4FB7-9203-AE32B5502304}"/>
              </a:ext>
            </a:extLst>
          </p:cNvPr>
          <p:cNvSpPr>
            <a:spLocks noGrp="1"/>
          </p:cNvSpPr>
          <p:nvPr>
            <p:ph type="body" sz="quarter" idx="10"/>
          </p:nvPr>
        </p:nvSpPr>
        <p:spPr>
          <a:xfrm>
            <a:off x="201929" y="2105017"/>
            <a:ext cx="8690190" cy="1975028"/>
          </a:xfrm>
        </p:spPr>
        <p:txBody>
          <a:bodyPr/>
          <a:lstStyle/>
          <a:p>
            <a:pPr>
              <a:buFont typeface="Courier New" panose="02070309020205020404" pitchFamily="49" charset="0"/>
              <a:buChar char="o"/>
            </a:pPr>
            <a:r>
              <a:rPr lang="en-US" sz="1912" dirty="0"/>
              <a:t> Integrated Software Development &amp; Operations (DevOps) has had much more time to mature, standardize, build in efficiency and develop best practices</a:t>
            </a:r>
          </a:p>
          <a:p>
            <a:pPr>
              <a:buFont typeface="Courier New" panose="02070309020205020404" pitchFamily="49" charset="0"/>
              <a:buChar char="o"/>
            </a:pPr>
            <a:endParaRPr lang="en-US" sz="1912" dirty="0"/>
          </a:p>
          <a:p>
            <a:pPr>
              <a:buFont typeface="Courier New" panose="02070309020205020404" pitchFamily="49" charset="0"/>
              <a:buChar char="o"/>
            </a:pPr>
            <a:r>
              <a:rPr lang="en-US" sz="1912" dirty="0"/>
              <a:t> Data Science has unique complexity – but can learn standardized processes from DevOps</a:t>
            </a:r>
          </a:p>
          <a:p>
            <a:pPr>
              <a:buFont typeface="Courier New" panose="02070309020205020404" pitchFamily="49" charset="0"/>
              <a:buChar char="o"/>
            </a:pPr>
            <a:endParaRPr lang="en-US" sz="2059" dirty="0"/>
          </a:p>
        </p:txBody>
      </p:sp>
      <p:pic>
        <p:nvPicPr>
          <p:cNvPr id="5" name="Picture 4">
            <a:extLst>
              <a:ext uri="{FF2B5EF4-FFF2-40B4-BE49-F238E27FC236}">
                <a16:creationId xmlns:a16="http://schemas.microsoft.com/office/drawing/2014/main" id="{BDFC0B08-E422-4285-B067-D178E0DCAE21}"/>
              </a:ext>
            </a:extLst>
          </p:cNvPr>
          <p:cNvPicPr>
            <a:picLocks noChangeAspect="1"/>
          </p:cNvPicPr>
          <p:nvPr/>
        </p:nvPicPr>
        <p:blipFill>
          <a:blip r:embed="rId3"/>
          <a:stretch>
            <a:fillRect/>
          </a:stretch>
        </p:blipFill>
        <p:spPr>
          <a:xfrm>
            <a:off x="2723124" y="3877213"/>
            <a:ext cx="3511894" cy="2011939"/>
          </a:xfrm>
          <a:prstGeom prst="rect">
            <a:avLst/>
          </a:prstGeom>
        </p:spPr>
      </p:pic>
    </p:spTree>
    <p:extLst>
      <p:ext uri="{BB962C8B-B14F-4D97-AF65-F5344CB8AC3E}">
        <p14:creationId xmlns:p14="http://schemas.microsoft.com/office/powerpoint/2010/main" val="23118899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EEEB-B0D7-4C46-8FB5-6AF9716F10A5}"/>
              </a:ext>
            </a:extLst>
          </p:cNvPr>
          <p:cNvSpPr>
            <a:spLocks noGrp="1"/>
          </p:cNvSpPr>
          <p:nvPr>
            <p:ph type="title"/>
          </p:nvPr>
        </p:nvSpPr>
        <p:spPr>
          <a:xfrm>
            <a:off x="455206" y="534896"/>
            <a:ext cx="8741880" cy="674653"/>
          </a:xfrm>
        </p:spPr>
        <p:txBody>
          <a:bodyPr/>
          <a:lstStyle/>
          <a:p>
            <a:r>
              <a:rPr lang="en-US" sz="2941" dirty="0">
                <a:solidFill>
                  <a:schemeClr val="accent4">
                    <a:lumMod val="75000"/>
                  </a:schemeClr>
                </a:solidFill>
              </a:rPr>
              <a:t>TDSP objective</a:t>
            </a:r>
          </a:p>
        </p:txBody>
      </p:sp>
      <p:sp>
        <p:nvSpPr>
          <p:cNvPr id="3" name="Text Placeholder 2">
            <a:extLst>
              <a:ext uri="{FF2B5EF4-FFF2-40B4-BE49-F238E27FC236}">
                <a16:creationId xmlns:a16="http://schemas.microsoft.com/office/drawing/2014/main" id="{619F7E0B-3FEA-42DB-BEF7-11EEE882EE29}"/>
              </a:ext>
            </a:extLst>
          </p:cNvPr>
          <p:cNvSpPr>
            <a:spLocks noGrp="1"/>
          </p:cNvSpPr>
          <p:nvPr>
            <p:ph type="body" sz="quarter" idx="10"/>
          </p:nvPr>
        </p:nvSpPr>
        <p:spPr>
          <a:xfrm>
            <a:off x="455206" y="1932735"/>
            <a:ext cx="8235330" cy="1040285"/>
          </a:xfrm>
        </p:spPr>
        <p:txBody>
          <a:bodyPr/>
          <a:lstStyle/>
          <a:p>
            <a:pPr marL="0" indent="0">
              <a:buNone/>
            </a:pPr>
            <a:r>
              <a:rPr lang="en-US" sz="2059" dirty="0">
                <a:solidFill>
                  <a:schemeClr val="bg2">
                    <a:lumMod val="25000"/>
                  </a:schemeClr>
                </a:solidFill>
                <a:latin typeface="+mn-lt"/>
              </a:rPr>
              <a:t>Integrate </a:t>
            </a:r>
            <a:r>
              <a:rPr lang="en-US" sz="2059" dirty="0">
                <a:solidFill>
                  <a:schemeClr val="accent4">
                    <a:lumMod val="50000"/>
                  </a:schemeClr>
                </a:solidFill>
                <a:latin typeface="+mn-lt"/>
              </a:rPr>
              <a:t>DevOps</a:t>
            </a:r>
            <a:r>
              <a:rPr lang="en-US" sz="2059" dirty="0">
                <a:solidFill>
                  <a:schemeClr val="bg2">
                    <a:lumMod val="50000"/>
                  </a:schemeClr>
                </a:solidFill>
                <a:latin typeface="+mn-lt"/>
              </a:rPr>
              <a:t> </a:t>
            </a:r>
            <a:r>
              <a:rPr lang="en-US" sz="2059" dirty="0">
                <a:solidFill>
                  <a:schemeClr val="bg2">
                    <a:lumMod val="25000"/>
                  </a:schemeClr>
                </a:solidFill>
                <a:latin typeface="+mn-lt"/>
              </a:rPr>
              <a:t>with </a:t>
            </a:r>
            <a:r>
              <a:rPr lang="en-US" sz="2059" dirty="0">
                <a:solidFill>
                  <a:schemeClr val="accent1">
                    <a:lumMod val="75000"/>
                  </a:schemeClr>
                </a:solidFill>
                <a:latin typeface="+mn-lt"/>
              </a:rPr>
              <a:t>data science workflows </a:t>
            </a:r>
            <a:r>
              <a:rPr lang="en-US" sz="2059" dirty="0">
                <a:solidFill>
                  <a:schemeClr val="accent6">
                    <a:lumMod val="25000"/>
                  </a:schemeClr>
                </a:solidFill>
                <a:latin typeface="+mn-lt"/>
              </a:rPr>
              <a:t>to improve collaboration, quality, robustness and efficiency in data science projects</a:t>
            </a:r>
          </a:p>
        </p:txBody>
      </p:sp>
      <p:sp>
        <p:nvSpPr>
          <p:cNvPr id="17" name="TextBox 16">
            <a:extLst>
              <a:ext uri="{FF2B5EF4-FFF2-40B4-BE49-F238E27FC236}">
                <a16:creationId xmlns:a16="http://schemas.microsoft.com/office/drawing/2014/main" id="{16782C0A-6AB9-4984-9B19-D1623DE19DD1}"/>
              </a:ext>
            </a:extLst>
          </p:cNvPr>
          <p:cNvSpPr txBox="1"/>
          <p:nvPr/>
        </p:nvSpPr>
        <p:spPr>
          <a:xfrm>
            <a:off x="8782678" y="134269"/>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7</a:t>
            </a:fld>
            <a:endParaRPr lang="en-US" sz="1324" dirty="0">
              <a:gradFill>
                <a:gsLst>
                  <a:gs pos="2917">
                    <a:srgbClr val="353535"/>
                  </a:gs>
                  <a:gs pos="30000">
                    <a:srgbClr val="353535"/>
                  </a:gs>
                </a:gsLst>
                <a:lin ang="5400000" scaled="0"/>
              </a:gradFill>
              <a:latin typeface="Segoe UI Semilight"/>
            </a:endParaRPr>
          </a:p>
        </p:txBody>
      </p:sp>
      <p:grpSp>
        <p:nvGrpSpPr>
          <p:cNvPr id="19" name="Group 18">
            <a:extLst>
              <a:ext uri="{FF2B5EF4-FFF2-40B4-BE49-F238E27FC236}">
                <a16:creationId xmlns:a16="http://schemas.microsoft.com/office/drawing/2014/main" id="{1E30196F-711E-463C-98EE-FEBF6DE6F53D}"/>
              </a:ext>
            </a:extLst>
          </p:cNvPr>
          <p:cNvGrpSpPr/>
          <p:nvPr/>
        </p:nvGrpSpPr>
        <p:grpSpPr>
          <a:xfrm>
            <a:off x="538089" y="3092841"/>
            <a:ext cx="7994273" cy="2577221"/>
            <a:chOff x="697250" y="2976148"/>
            <a:chExt cx="10872767" cy="3505200"/>
          </a:xfrm>
        </p:grpSpPr>
        <p:grpSp>
          <p:nvGrpSpPr>
            <p:cNvPr id="7" name="Group 6">
              <a:extLst>
                <a:ext uri="{FF2B5EF4-FFF2-40B4-BE49-F238E27FC236}">
                  <a16:creationId xmlns:a16="http://schemas.microsoft.com/office/drawing/2014/main" id="{85744B0F-FE59-410D-B6A4-5C5464C2B2CE}"/>
                </a:ext>
              </a:extLst>
            </p:cNvPr>
            <p:cNvGrpSpPr/>
            <p:nvPr/>
          </p:nvGrpSpPr>
          <p:grpSpPr>
            <a:xfrm>
              <a:off x="1359217" y="2976148"/>
              <a:ext cx="10210800" cy="3505200"/>
              <a:chOff x="1036637" y="2976148"/>
              <a:chExt cx="10210800" cy="3505200"/>
            </a:xfrm>
          </p:grpSpPr>
          <p:sp>
            <p:nvSpPr>
              <p:cNvPr id="5" name="Rectangle 4">
                <a:extLst>
                  <a:ext uri="{FF2B5EF4-FFF2-40B4-BE49-F238E27FC236}">
                    <a16:creationId xmlns:a16="http://schemas.microsoft.com/office/drawing/2014/main" id="{2169D5DD-5447-4B74-A1B7-1CAF078F1D27}"/>
                  </a:ext>
                </a:extLst>
              </p:cNvPr>
              <p:cNvSpPr/>
              <p:nvPr/>
            </p:nvSpPr>
            <p:spPr bwMode="auto">
              <a:xfrm>
                <a:off x="1036637" y="2976148"/>
                <a:ext cx="10210800" cy="3505200"/>
              </a:xfrm>
              <a:prstGeom prst="rect">
                <a:avLst/>
              </a:prstGeom>
              <a:solidFill>
                <a:schemeClr val="bg2">
                  <a:lumMod val="90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 name="Group 3">
                <a:extLst>
                  <a:ext uri="{FF2B5EF4-FFF2-40B4-BE49-F238E27FC236}">
                    <a16:creationId xmlns:a16="http://schemas.microsoft.com/office/drawing/2014/main" id="{3A5389DC-CACE-4543-8F99-228EE26DD770}"/>
                  </a:ext>
                </a:extLst>
              </p:cNvPr>
              <p:cNvGrpSpPr/>
              <p:nvPr/>
            </p:nvGrpSpPr>
            <p:grpSpPr>
              <a:xfrm>
                <a:off x="1350490" y="3412246"/>
                <a:ext cx="9434477" cy="2821951"/>
                <a:chOff x="963499" y="3384006"/>
                <a:chExt cx="9434477" cy="2821951"/>
              </a:xfrm>
            </p:grpSpPr>
            <p:sp>
              <p:nvSpPr>
                <p:cNvPr id="9" name="Rectangle: Rounded Corners 8">
                  <a:extLst>
                    <a:ext uri="{FF2B5EF4-FFF2-40B4-BE49-F238E27FC236}">
                      <a16:creationId xmlns:a16="http://schemas.microsoft.com/office/drawing/2014/main" id="{C8BF1799-8E06-41AC-9D04-E001B57017EE}"/>
                    </a:ext>
                  </a:extLst>
                </p:cNvPr>
                <p:cNvSpPr/>
                <p:nvPr/>
              </p:nvSpPr>
              <p:spPr bwMode="auto">
                <a:xfrm>
                  <a:off x="1265237" y="3408589"/>
                  <a:ext cx="2204005" cy="888652"/>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DevOps</a:t>
                  </a:r>
                </a:p>
              </p:txBody>
            </p:sp>
            <p:sp>
              <p:nvSpPr>
                <p:cNvPr id="10" name="Rectangle: Rounded Corners 9">
                  <a:extLst>
                    <a:ext uri="{FF2B5EF4-FFF2-40B4-BE49-F238E27FC236}">
                      <a16:creationId xmlns:a16="http://schemas.microsoft.com/office/drawing/2014/main" id="{5581787D-2BD7-4611-B083-AB62900A590E}"/>
                    </a:ext>
                  </a:extLst>
                </p:cNvPr>
                <p:cNvSpPr/>
                <p:nvPr/>
              </p:nvSpPr>
              <p:spPr bwMode="auto">
                <a:xfrm>
                  <a:off x="4901647" y="3392822"/>
                  <a:ext cx="2204005" cy="888652"/>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Data Science</a:t>
                  </a:r>
                </a:p>
              </p:txBody>
            </p:sp>
            <p:sp>
              <p:nvSpPr>
                <p:cNvPr id="11" name="Rectangle: Rounded Corners 10">
                  <a:extLst>
                    <a:ext uri="{FF2B5EF4-FFF2-40B4-BE49-F238E27FC236}">
                      <a16:creationId xmlns:a16="http://schemas.microsoft.com/office/drawing/2014/main" id="{2FB753F6-1C47-4B02-9D30-4AE7C7C820A8}"/>
                    </a:ext>
                  </a:extLst>
                </p:cNvPr>
                <p:cNvSpPr/>
                <p:nvPr/>
              </p:nvSpPr>
              <p:spPr bwMode="auto">
                <a:xfrm>
                  <a:off x="8047037" y="3384006"/>
                  <a:ext cx="2350939" cy="888652"/>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TDSP</a:t>
                  </a:r>
                </a:p>
              </p:txBody>
            </p:sp>
            <p:sp>
              <p:nvSpPr>
                <p:cNvPr id="12" name="TextBox 11">
                  <a:extLst>
                    <a:ext uri="{FF2B5EF4-FFF2-40B4-BE49-F238E27FC236}">
                      <a16:creationId xmlns:a16="http://schemas.microsoft.com/office/drawing/2014/main" id="{7948BA29-3612-4ED7-9846-58932FBA36F5}"/>
                    </a:ext>
                  </a:extLst>
                </p:cNvPr>
                <p:cNvSpPr txBox="1"/>
                <p:nvPr/>
              </p:nvSpPr>
              <p:spPr>
                <a:xfrm>
                  <a:off x="7285038" y="3485634"/>
                  <a:ext cx="644038" cy="738655"/>
                </a:xfrm>
                <a:prstGeom prst="rect">
                  <a:avLst/>
                </a:prstGeom>
                <a:noFill/>
              </p:spPr>
              <p:txBody>
                <a:bodyPr wrap="none" lIns="134464" tIns="107571" rIns="134464" bIns="107571" rtlCol="0">
                  <a:spAutoFit/>
                </a:bodyPr>
                <a:lstStyle/>
                <a:p>
                  <a:pPr defTabSz="685845">
                    <a:lnSpc>
                      <a:spcPct val="90000"/>
                    </a:lnSpc>
                    <a:spcAft>
                      <a:spcPts val="441"/>
                    </a:spcAft>
                  </a:pPr>
                  <a:r>
                    <a:rPr lang="en-US" sz="2353" dirty="0">
                      <a:gradFill>
                        <a:gsLst>
                          <a:gs pos="2917">
                            <a:srgbClr val="353535"/>
                          </a:gs>
                          <a:gs pos="30000">
                            <a:srgbClr val="353535"/>
                          </a:gs>
                        </a:gsLst>
                        <a:lin ang="5400000" scaled="0"/>
                      </a:gradFill>
                      <a:latin typeface="Segoe UI Semilight"/>
                    </a:rPr>
                    <a:t>=</a:t>
                  </a:r>
                </a:p>
              </p:txBody>
            </p:sp>
            <p:sp>
              <p:nvSpPr>
                <p:cNvPr id="13" name="TextBox 12">
                  <a:extLst>
                    <a:ext uri="{FF2B5EF4-FFF2-40B4-BE49-F238E27FC236}">
                      <a16:creationId xmlns:a16="http://schemas.microsoft.com/office/drawing/2014/main" id="{43EE4018-BA03-4E49-BCCF-DF21D92AB7D5}"/>
                    </a:ext>
                  </a:extLst>
                </p:cNvPr>
                <p:cNvSpPr txBox="1"/>
                <p:nvPr/>
              </p:nvSpPr>
              <p:spPr>
                <a:xfrm>
                  <a:off x="3918099" y="3467816"/>
                  <a:ext cx="644038" cy="738655"/>
                </a:xfrm>
                <a:prstGeom prst="rect">
                  <a:avLst/>
                </a:prstGeom>
                <a:noFill/>
              </p:spPr>
              <p:txBody>
                <a:bodyPr wrap="none" lIns="134464" tIns="107571" rIns="134464" bIns="107571" rtlCol="0">
                  <a:spAutoFit/>
                </a:bodyPr>
                <a:lstStyle/>
                <a:p>
                  <a:pPr defTabSz="685845">
                    <a:lnSpc>
                      <a:spcPct val="90000"/>
                    </a:lnSpc>
                    <a:spcAft>
                      <a:spcPts val="441"/>
                    </a:spcAft>
                  </a:pPr>
                  <a:r>
                    <a:rPr lang="en-US" sz="2353" dirty="0">
                      <a:gradFill>
                        <a:gsLst>
                          <a:gs pos="2917">
                            <a:srgbClr val="353535"/>
                          </a:gs>
                          <a:gs pos="30000">
                            <a:srgbClr val="353535"/>
                          </a:gs>
                        </a:gsLst>
                        <a:lin ang="5400000" scaled="0"/>
                      </a:gradFill>
                      <a:latin typeface="Segoe UI Semilight"/>
                    </a:rPr>
                    <a:t>+</a:t>
                  </a:r>
                </a:p>
              </p:txBody>
            </p:sp>
            <p:sp>
              <p:nvSpPr>
                <p:cNvPr id="15" name="TextBox 14">
                  <a:extLst>
                    <a:ext uri="{FF2B5EF4-FFF2-40B4-BE49-F238E27FC236}">
                      <a16:creationId xmlns:a16="http://schemas.microsoft.com/office/drawing/2014/main" id="{FF48D64D-3638-4A40-9D38-515C440102BD}"/>
                    </a:ext>
                  </a:extLst>
                </p:cNvPr>
                <p:cNvSpPr txBox="1"/>
                <p:nvPr/>
              </p:nvSpPr>
              <p:spPr>
                <a:xfrm>
                  <a:off x="4612046" y="4298220"/>
                  <a:ext cx="3434991" cy="1751836"/>
                </a:xfrm>
                <a:prstGeom prst="rect">
                  <a:avLst/>
                </a:prstGeom>
                <a:noFill/>
              </p:spPr>
              <p:txBody>
                <a:bodyPr wrap="square" lIns="134464" tIns="107571" rIns="134464" bIns="107571" rtlCol="0">
                  <a:spAutoFit/>
                </a:bodyPr>
                <a:lstStyle/>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Data ingestion</a:t>
                  </a:r>
                </a:p>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Data exploration</a:t>
                  </a:r>
                </a:p>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Modeling (experimentation)</a:t>
                  </a:r>
                </a:p>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Model deployment &amp; consumption</a:t>
                  </a:r>
                </a:p>
              </p:txBody>
            </p:sp>
            <p:sp>
              <p:nvSpPr>
                <p:cNvPr id="16" name="Rectangle 15">
                  <a:extLst>
                    <a:ext uri="{FF2B5EF4-FFF2-40B4-BE49-F238E27FC236}">
                      <a16:creationId xmlns:a16="http://schemas.microsoft.com/office/drawing/2014/main" id="{4022FA1F-CC39-41C4-A93F-EE395855AD6B}"/>
                    </a:ext>
                  </a:extLst>
                </p:cNvPr>
                <p:cNvSpPr/>
                <p:nvPr/>
              </p:nvSpPr>
              <p:spPr>
                <a:xfrm>
                  <a:off x="963499" y="4417500"/>
                  <a:ext cx="3456181" cy="1788457"/>
                </a:xfrm>
                <a:prstGeom prst="rect">
                  <a:avLst/>
                </a:prstGeom>
              </p:spPr>
              <p:txBody>
                <a:bodyPr wrap="square">
                  <a:spAutoFit/>
                </a:bodyPr>
                <a:lstStyle/>
                <a:p>
                  <a:pPr marL="252134" indent="-252134" defTabSz="685845">
                    <a:buFont typeface="Courier New" panose="02070309020205020404" pitchFamily="49" charset="0"/>
                    <a:buChar char="o"/>
                  </a:pPr>
                  <a:r>
                    <a:rPr lang="en-US" sz="1324" dirty="0">
                      <a:solidFill>
                        <a:srgbClr val="E6E6E6">
                          <a:lumMod val="25000"/>
                        </a:srgbClr>
                      </a:solidFill>
                      <a:latin typeface="Segoe UI Light"/>
                    </a:rPr>
                    <a:t>Infrastructure as Code (IaC)</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Build </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Test</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CI / CD</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Release management </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Performance monitoring</a:t>
                  </a:r>
                </a:p>
              </p:txBody>
            </p:sp>
          </p:grpSp>
        </p:grpSp>
        <p:sp>
          <p:nvSpPr>
            <p:cNvPr id="18" name="Rectangle: Rounded Corners 17">
              <a:extLst>
                <a:ext uri="{FF2B5EF4-FFF2-40B4-BE49-F238E27FC236}">
                  <a16:creationId xmlns:a16="http://schemas.microsoft.com/office/drawing/2014/main" id="{7B844773-0683-4DE2-8F85-6F2C167C508B}"/>
                </a:ext>
              </a:extLst>
            </p:cNvPr>
            <p:cNvSpPr/>
            <p:nvPr/>
          </p:nvSpPr>
          <p:spPr bwMode="auto">
            <a:xfrm rot="16200000">
              <a:off x="211515" y="4592597"/>
              <a:ext cx="1521420" cy="549950"/>
            </a:xfrm>
            <a:prstGeom prst="roundRect">
              <a:avLst/>
            </a:prstGeom>
            <a:solidFill>
              <a:srgbClr val="3399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Agile</a:t>
              </a:r>
            </a:p>
          </p:txBody>
        </p:sp>
      </p:grpSp>
    </p:spTree>
    <p:extLst>
      <p:ext uri="{BB962C8B-B14F-4D97-AF65-F5344CB8AC3E}">
        <p14:creationId xmlns:p14="http://schemas.microsoft.com/office/powerpoint/2010/main" val="21476098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28FF-7C66-4D6A-91F8-D27577165031}"/>
              </a:ext>
            </a:extLst>
          </p:cNvPr>
          <p:cNvSpPr>
            <a:spLocks noGrp="1"/>
          </p:cNvSpPr>
          <p:nvPr>
            <p:ph type="title"/>
          </p:nvPr>
        </p:nvSpPr>
        <p:spPr>
          <a:xfrm>
            <a:off x="431667" y="400933"/>
            <a:ext cx="8741880" cy="674653"/>
          </a:xfrm>
        </p:spPr>
        <p:txBody>
          <a:bodyPr/>
          <a:lstStyle/>
          <a:p>
            <a:r>
              <a:rPr lang="en-US" sz="2941" dirty="0">
                <a:solidFill>
                  <a:schemeClr val="accent4">
                    <a:lumMod val="75000"/>
                  </a:schemeClr>
                </a:solidFill>
              </a:rPr>
              <a:t>Data Science lifecycle</a:t>
            </a:r>
          </a:p>
        </p:txBody>
      </p:sp>
      <p:sp>
        <p:nvSpPr>
          <p:cNvPr id="3" name="Text Placeholder 2">
            <a:extLst>
              <a:ext uri="{FF2B5EF4-FFF2-40B4-BE49-F238E27FC236}">
                <a16:creationId xmlns:a16="http://schemas.microsoft.com/office/drawing/2014/main" id="{A60DFBB7-9A31-46DD-8E4D-A670647F27F8}"/>
              </a:ext>
            </a:extLst>
          </p:cNvPr>
          <p:cNvSpPr>
            <a:spLocks noGrp="1"/>
          </p:cNvSpPr>
          <p:nvPr>
            <p:ph type="body" sz="quarter" idx="10"/>
          </p:nvPr>
        </p:nvSpPr>
        <p:spPr>
          <a:xfrm>
            <a:off x="6308823" y="2789556"/>
            <a:ext cx="3026648" cy="1915333"/>
          </a:xfrm>
        </p:spPr>
        <p:txBody>
          <a:bodyPr/>
          <a:lstStyle/>
          <a:p>
            <a:pPr marL="127235" indent="-127235">
              <a:spcAft>
                <a:spcPts val="441"/>
              </a:spcAft>
            </a:pPr>
            <a:r>
              <a:rPr lang="en-US" sz="2353" dirty="0">
                <a:solidFill>
                  <a:schemeClr val="accent6">
                    <a:lumMod val="10000"/>
                  </a:schemeClr>
                </a:solidFill>
              </a:rPr>
              <a:t>Primary stages:</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Business Understanding</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Data Acquisition and Understanding</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Modeling</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Deployment</a:t>
            </a:r>
          </a:p>
        </p:txBody>
      </p:sp>
      <p:pic>
        <p:nvPicPr>
          <p:cNvPr id="5" name="Picture 4">
            <a:extLst>
              <a:ext uri="{FF2B5EF4-FFF2-40B4-BE49-F238E27FC236}">
                <a16:creationId xmlns:a16="http://schemas.microsoft.com/office/drawing/2014/main" id="{206DF0C7-503A-4E2E-8FEA-EED0F1E86E9C}"/>
              </a:ext>
            </a:extLst>
          </p:cNvPr>
          <p:cNvPicPr>
            <a:picLocks noChangeAspect="1"/>
          </p:cNvPicPr>
          <p:nvPr/>
        </p:nvPicPr>
        <p:blipFill rotWithShape="1">
          <a:blip r:embed="rId3"/>
          <a:srcRect t="7443"/>
          <a:stretch/>
        </p:blipFill>
        <p:spPr>
          <a:xfrm>
            <a:off x="544229" y="1860257"/>
            <a:ext cx="5596514" cy="3865832"/>
          </a:xfrm>
          <a:prstGeom prst="rect">
            <a:avLst/>
          </a:prstGeom>
          <a:effectLst>
            <a:glow rad="63500">
              <a:schemeClr val="accent5">
                <a:satMod val="175000"/>
                <a:alpha val="40000"/>
              </a:schemeClr>
            </a:glow>
          </a:effectLst>
        </p:spPr>
      </p:pic>
      <p:sp>
        <p:nvSpPr>
          <p:cNvPr id="6" name="TextBox 5">
            <a:extLst>
              <a:ext uri="{FF2B5EF4-FFF2-40B4-BE49-F238E27FC236}">
                <a16:creationId xmlns:a16="http://schemas.microsoft.com/office/drawing/2014/main" id="{0EBDF69F-5C7B-4AD4-9C2E-96BD71DE2129}"/>
              </a:ext>
            </a:extLst>
          </p:cNvPr>
          <p:cNvSpPr txBox="1"/>
          <p:nvPr/>
        </p:nvSpPr>
        <p:spPr>
          <a:xfrm>
            <a:off x="8748104" y="76200"/>
            <a:ext cx="425443" cy="400627"/>
          </a:xfrm>
          <a:prstGeom prst="rect">
            <a:avLst/>
          </a:prstGeom>
          <a:noFill/>
        </p:spPr>
        <p:txBody>
          <a:bodyPr wrap="squar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8</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4017062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CF3C-706D-4061-A9B2-7DEA3F3746F6}"/>
              </a:ext>
            </a:extLst>
          </p:cNvPr>
          <p:cNvSpPr>
            <a:spLocks noGrp="1"/>
          </p:cNvSpPr>
          <p:nvPr>
            <p:ph type="title"/>
          </p:nvPr>
        </p:nvSpPr>
        <p:spPr>
          <a:xfrm>
            <a:off x="88138" y="304800"/>
            <a:ext cx="8741880" cy="826370"/>
          </a:xfrm>
        </p:spPr>
        <p:txBody>
          <a:bodyPr/>
          <a:lstStyle/>
          <a:p>
            <a:r>
              <a:rPr lang="en-US" sz="2941" dirty="0">
                <a:solidFill>
                  <a:schemeClr val="accent4">
                    <a:lumMod val="75000"/>
                  </a:schemeClr>
                </a:solidFill>
              </a:rPr>
              <a:t>TDSP lifecycle stages can be integrated with specific deliverables &amp; checkpoints – Templates available</a:t>
            </a:r>
          </a:p>
        </p:txBody>
      </p:sp>
      <p:sp>
        <p:nvSpPr>
          <p:cNvPr id="10" name="TextBox 9">
            <a:extLst>
              <a:ext uri="{FF2B5EF4-FFF2-40B4-BE49-F238E27FC236}">
                <a16:creationId xmlns:a16="http://schemas.microsoft.com/office/drawing/2014/main" id="{8337D6B3-D1CB-4AFD-A6A8-C6C6DAA28B7A}"/>
              </a:ext>
            </a:extLst>
          </p:cNvPr>
          <p:cNvSpPr txBox="1"/>
          <p:nvPr/>
        </p:nvSpPr>
        <p:spPr>
          <a:xfrm>
            <a:off x="8763256" y="104486"/>
            <a:ext cx="399794"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9</a:t>
            </a:fld>
            <a:endParaRPr lang="en-US" sz="1324" dirty="0">
              <a:gradFill>
                <a:gsLst>
                  <a:gs pos="2917">
                    <a:srgbClr val="353535"/>
                  </a:gs>
                  <a:gs pos="30000">
                    <a:srgbClr val="353535"/>
                  </a:gs>
                </a:gsLst>
                <a:lin ang="5400000" scaled="0"/>
              </a:gradFill>
              <a:latin typeface="Segoe UI Semilight"/>
            </a:endParaRPr>
          </a:p>
        </p:txBody>
      </p:sp>
      <p:pic>
        <p:nvPicPr>
          <p:cNvPr id="3" name="Picture 2">
            <a:extLst>
              <a:ext uri="{FF2B5EF4-FFF2-40B4-BE49-F238E27FC236}">
                <a16:creationId xmlns:a16="http://schemas.microsoft.com/office/drawing/2014/main" id="{8B8EDA0D-47B0-4F5B-BEC1-BB00E2E1B03A}"/>
              </a:ext>
            </a:extLst>
          </p:cNvPr>
          <p:cNvPicPr>
            <a:picLocks noChangeAspect="1"/>
          </p:cNvPicPr>
          <p:nvPr/>
        </p:nvPicPr>
        <p:blipFill>
          <a:blip r:embed="rId3"/>
          <a:stretch>
            <a:fillRect/>
          </a:stretch>
        </p:blipFill>
        <p:spPr>
          <a:xfrm>
            <a:off x="0" y="2937041"/>
            <a:ext cx="9144000" cy="2689412"/>
          </a:xfrm>
          <a:prstGeom prst="rect">
            <a:avLst/>
          </a:prstGeom>
        </p:spPr>
      </p:pic>
    </p:spTree>
    <p:extLst>
      <p:ext uri="{BB962C8B-B14F-4D97-AF65-F5344CB8AC3E}">
        <p14:creationId xmlns:p14="http://schemas.microsoft.com/office/powerpoint/2010/main" val="147211252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23842</TotalTime>
  <Words>2222</Words>
  <Application>Microsoft Office PowerPoint</Application>
  <PresentationFormat>On-screen Show (4:3)</PresentationFormat>
  <Paragraphs>371</Paragraphs>
  <Slides>39</Slides>
  <Notes>23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39</vt:i4>
      </vt:variant>
    </vt:vector>
  </HeadingPairs>
  <TitlesOfParts>
    <vt:vector size="54" baseType="lpstr">
      <vt:lpstr>Arial</vt:lpstr>
      <vt:lpstr>Calibri</vt:lpstr>
      <vt:lpstr>Consolas</vt:lpstr>
      <vt:lpstr>Courier New</vt:lpstr>
      <vt:lpstr>Segoe UI</vt:lpstr>
      <vt:lpstr>Segoe UI Emoji</vt:lpstr>
      <vt:lpstr>Segoe UI Light</vt:lpstr>
      <vt:lpstr>Segoe UI Semibold</vt:lpstr>
      <vt:lpstr>Segoe UI Semilight</vt:lpstr>
      <vt:lpstr>Times New Roman</vt:lpstr>
      <vt:lpstr>Trebuchet MS</vt:lpstr>
      <vt:lpstr>Wingdings</vt:lpstr>
      <vt:lpstr>Office Theme</vt:lpstr>
      <vt:lpstr>5-50109_Microsoft_Dark_Template</vt:lpstr>
      <vt:lpstr>5-50109_Microsoft_Light_Template</vt:lpstr>
      <vt:lpstr>PowerPoint Presentation</vt:lpstr>
      <vt:lpstr>Developing and deploying NLP services on the cloud using Azure ML and the Team Data Science Process</vt:lpstr>
      <vt:lpstr>Agenda</vt:lpstr>
      <vt:lpstr>Team Data Science Process (TDSP) Agile and iterative process to develop, deploy and manage AI applications on the cloud </vt:lpstr>
      <vt:lpstr>Process challenge in Data Science</vt:lpstr>
      <vt:lpstr>Data Science can borrow processes from DevOps</vt:lpstr>
      <vt:lpstr>TDSP objective</vt:lpstr>
      <vt:lpstr>Data Science lifecycle</vt:lpstr>
      <vt:lpstr>TDSP lifecycle stages can be integrated with specific deliverables &amp; checkpoints – Templates available</vt:lpstr>
      <vt:lpstr>Shared and distributed infrastructure &amp; toolkits</vt:lpstr>
      <vt:lpstr>Agile work planning and execution template</vt:lpstr>
      <vt:lpstr>Collaborative development guidelines</vt:lpstr>
      <vt:lpstr>Custom Build Tasks</vt:lpstr>
      <vt:lpstr>TDSP documentation: https://aka.ms/tdsp</vt:lpstr>
      <vt:lpstr>TDSP trainings</vt:lpstr>
      <vt:lpstr>Azure Machine Learning</vt:lpstr>
      <vt:lpstr>PowerPoint Presentation</vt:lpstr>
      <vt:lpstr>Deploy everywhere</vt:lpstr>
      <vt:lpstr>Use what you want</vt:lpstr>
      <vt:lpstr>Using TDSP with Azure Machine Learning</vt:lpstr>
      <vt:lpstr>TDSP – AML worked-out samples in AI</vt:lpstr>
      <vt:lpstr>Developing &amp; deploying NLP services on Azure</vt:lpstr>
      <vt:lpstr>Sentiment classification</vt:lpstr>
      <vt:lpstr>Use case introduction: Twitter sentiment prediction</vt:lpstr>
      <vt:lpstr>Analysis strategy</vt:lpstr>
      <vt:lpstr>Word embedding generation</vt:lpstr>
      <vt:lpstr>Supervised embedding generation using CNN</vt:lpstr>
      <vt:lpstr>Model evaluation: Sentiment-specific word embeddings (SSWE) improves classification of sentiments</vt:lpstr>
      <vt:lpstr>Model deployment</vt:lpstr>
      <vt:lpstr>Named entity recognition (NER)</vt:lpstr>
      <vt:lpstr>Use case introduction: Biomedical named entity recognition using LSTMs</vt:lpstr>
      <vt:lpstr>Labeled entity data-sets</vt:lpstr>
      <vt:lpstr>Architecture: Data pipeline and experimental setup</vt:lpstr>
      <vt:lpstr>Word2Vec &amp; Bi-directional LSTM architecture</vt:lpstr>
      <vt:lpstr>Bi-directional LSTM for NER - code</vt:lpstr>
      <vt:lpstr>Biomedical NER model evaluation Doman-specific embedding improve performance of NER identification</vt:lpstr>
      <vt:lpstr>Detection of entities – example with biomedical abstract from PubMed</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sekhar</dc:creator>
  <cp:lastModifiedBy>Debraj GuhaThakurta</cp:lastModifiedBy>
  <cp:revision>269</cp:revision>
  <cp:lastPrinted>2018-04-28T04:40:52Z</cp:lastPrinted>
  <dcterms:created xsi:type="dcterms:W3CDTF">2014-07-16T08:41:13Z</dcterms:created>
  <dcterms:modified xsi:type="dcterms:W3CDTF">2018-04-28T05:18:30Z</dcterms:modified>
</cp:coreProperties>
</file>